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75" r:id="rId8"/>
    <p:sldId id="274" r:id="rId9"/>
    <p:sldId id="263" r:id="rId10"/>
    <p:sldId id="276" r:id="rId11"/>
    <p:sldId id="277" r:id="rId12"/>
    <p:sldId id="269" r:id="rId13"/>
    <p:sldId id="271" r:id="rId14"/>
    <p:sldId id="272" r:id="rId15"/>
    <p:sldId id="273" r:id="rId16"/>
    <p:sldId id="258" r:id="rId17"/>
    <p:sldId id="259" r:id="rId18"/>
    <p:sldId id="260" r:id="rId19"/>
    <p:sldId id="261" r:id="rId20"/>
    <p:sldId id="262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6A1-1EDB-0E44-A37E-C608EA240543}" type="datetimeFigureOut">
              <a:rPr lang="en-US" smtClean="0"/>
              <a:t>15-04-08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2CAF-DAEE-6D4A-8735-BC6F69904D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6A1-1EDB-0E44-A37E-C608EA240543}" type="datetimeFigureOut">
              <a:rPr lang="en-US" smtClean="0"/>
              <a:t>15-04-08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2CAF-DAEE-6D4A-8735-BC6F69904D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6A1-1EDB-0E44-A37E-C608EA240543}" type="datetimeFigureOut">
              <a:rPr lang="en-US" smtClean="0"/>
              <a:t>15-04-08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2CAF-DAEE-6D4A-8735-BC6F69904D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6A1-1EDB-0E44-A37E-C608EA240543}" type="datetimeFigureOut">
              <a:rPr lang="en-US" smtClean="0"/>
              <a:t>15-04-08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2CAF-DAEE-6D4A-8735-BC6F69904D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6A1-1EDB-0E44-A37E-C608EA240543}" type="datetimeFigureOut">
              <a:rPr lang="en-US" smtClean="0"/>
              <a:t>15-04-08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2CAF-DAEE-6D4A-8735-BC6F69904D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6A1-1EDB-0E44-A37E-C608EA240543}" type="datetimeFigureOut">
              <a:rPr lang="en-US" smtClean="0"/>
              <a:t>15-04-08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2CAF-DAEE-6D4A-8735-BC6F69904D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6A1-1EDB-0E44-A37E-C608EA240543}" type="datetimeFigureOut">
              <a:rPr lang="en-US" smtClean="0"/>
              <a:t>15-04-08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2CAF-DAEE-6D4A-8735-BC6F69904D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6A1-1EDB-0E44-A37E-C608EA240543}" type="datetimeFigureOut">
              <a:rPr lang="en-US" smtClean="0"/>
              <a:t>15-04-08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2CAF-DAEE-6D4A-8735-BC6F69904D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6A1-1EDB-0E44-A37E-C608EA240543}" type="datetimeFigureOut">
              <a:rPr lang="en-US" smtClean="0"/>
              <a:t>15-04-08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2CAF-DAEE-6D4A-8735-BC6F69904D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6A1-1EDB-0E44-A37E-C608EA240543}" type="datetimeFigureOut">
              <a:rPr lang="en-US" smtClean="0"/>
              <a:t>15-04-08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2CAF-DAEE-6D4A-8735-BC6F69904D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6A1-1EDB-0E44-A37E-C608EA240543}" type="datetimeFigureOut">
              <a:rPr lang="en-US" smtClean="0"/>
              <a:t>15-04-08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2CAF-DAEE-6D4A-8735-BC6F69904D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6A1-1EDB-0E44-A37E-C608EA240543}" type="datetimeFigureOut">
              <a:rPr lang="en-US" smtClean="0"/>
              <a:t>15-04-08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2CAF-DAEE-6D4A-8735-BC6F69904D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58426A1-1EDB-0E44-A37E-C608EA240543}" type="datetimeFigureOut">
              <a:rPr lang="en-US" smtClean="0"/>
              <a:t>15-04-08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0842CAF-DAEE-6D4A-8735-BC6F69904D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ritage.nf.ca/law/tsunami29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eym2c18OQM&amp;feature=related" TargetMode="External"/><Relationship Id="rId4" Type="http://schemas.openxmlformats.org/officeDocument/2006/relationships/hyperlink" Target="https://www.youtube.com/watch?v=hTeQt3KmpNA&amp;feature=related" TargetMode="External"/><Relationship Id="rId5" Type="http://schemas.openxmlformats.org/officeDocument/2006/relationships/hyperlink" Target="http://www.bbc.com/news/world-asia-pacific-12725646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iENf1f1tI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x9vPv-T51I%23t=42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s.sacbee.com/photos/2011/09/japan-marks-6-months-since-ear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dbc.noaa.gov/images/stations/46419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twc.weather.gov/" TargetMode="External"/><Relationship Id="rId3" Type="http://schemas.openxmlformats.org/officeDocument/2006/relationships/hyperlink" Target="http://wcatwc.arh.noaa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033" y="1505728"/>
            <a:ext cx="6498158" cy="1724867"/>
          </a:xfrm>
        </p:spPr>
        <p:txBody>
          <a:bodyPr/>
          <a:lstStyle/>
          <a:p>
            <a:r>
              <a:rPr lang="en-US" dirty="0" smtClean="0"/>
              <a:t>Tsunami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8" y="3862387"/>
            <a:ext cx="4608513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0"/>
            <a:ext cx="3944937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982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Deaths (drowning due to flooding)</a:t>
            </a:r>
          </a:p>
          <a:p>
            <a:r>
              <a:rPr lang="en-US" dirty="0" smtClean="0"/>
              <a:t>Building destruction</a:t>
            </a:r>
          </a:p>
          <a:p>
            <a:r>
              <a:rPr lang="en-US" dirty="0" smtClean="0"/>
              <a:t>Negative impact on fishing industries</a:t>
            </a:r>
          </a:p>
          <a:p>
            <a:r>
              <a:rPr lang="en-US" dirty="0" smtClean="0"/>
              <a:t>Agricultural land destroyed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4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F0AD00">
                    <a:satMod val="150000"/>
                  </a:srgbClr>
                </a:solidFill>
                <a:latin typeface="Corbel"/>
              </a:rPr>
              <a:t>Papadapoulos</a:t>
            </a:r>
            <a:r>
              <a:rPr lang="en-US" b="1" dirty="0" smtClean="0">
                <a:solidFill>
                  <a:srgbClr val="F0AD00">
                    <a:satMod val="150000"/>
                  </a:srgbClr>
                </a:solidFill>
                <a:latin typeface="Corbel"/>
              </a:rPr>
              <a:t>-Imamura Scale (Tsunami)</a:t>
            </a:r>
            <a:endParaRPr lang="en-CA" dirty="0">
              <a:solidFill>
                <a:srgbClr val="FFFF00"/>
              </a:solidFill>
              <a:latin typeface="Corbel"/>
              <a:cs typeface="Corbel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89906" y="2035535"/>
            <a:ext cx="343958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Not felt</a:t>
            </a:r>
          </a:p>
          <a:p>
            <a:pPr algn="ctr" eaLnBrk="1" hangingPunct="1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Scarcely felt</a:t>
            </a:r>
          </a:p>
          <a:p>
            <a:pPr algn="ctr" eaLnBrk="1" hangingPunct="1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Weak</a:t>
            </a:r>
          </a:p>
          <a:p>
            <a:pPr algn="ctr" eaLnBrk="1" hangingPunct="1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Largely observed</a:t>
            </a:r>
          </a:p>
          <a:p>
            <a:pPr algn="ctr" eaLnBrk="1" hangingPunct="1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Strong</a:t>
            </a:r>
          </a:p>
          <a:p>
            <a:pPr algn="ctr" eaLnBrk="1" hangingPunct="1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Slightly damaging</a:t>
            </a:r>
          </a:p>
          <a:p>
            <a:pPr algn="ctr" eaLnBrk="1" hangingPunct="1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Damaging</a:t>
            </a:r>
          </a:p>
          <a:p>
            <a:pPr algn="ctr" eaLnBrk="1" hangingPunct="1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Heavily damaging</a:t>
            </a:r>
          </a:p>
          <a:p>
            <a:pPr algn="ctr" eaLnBrk="1" hangingPunct="1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Destructive</a:t>
            </a:r>
          </a:p>
          <a:p>
            <a:pPr algn="ctr" eaLnBrk="1" hangingPunct="1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Very destructive</a:t>
            </a:r>
          </a:p>
          <a:p>
            <a:pPr algn="ctr" eaLnBrk="1" hangingPunct="1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Devastating</a:t>
            </a:r>
          </a:p>
          <a:p>
            <a:pPr algn="ctr" eaLnBrk="1" hangingPunct="1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Completely devastating</a:t>
            </a:r>
          </a:p>
        </p:txBody>
      </p:sp>
    </p:spTree>
    <p:extLst>
      <p:ext uri="{BB962C8B-B14F-4D97-AF65-F5344CB8AC3E}">
        <p14:creationId xmlns:p14="http://schemas.microsoft.com/office/powerpoint/2010/main" val="309681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Newfoundland Tsunami - 1929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Magnitude 7.2 Earthquake</a:t>
            </a:r>
          </a:p>
          <a:p>
            <a:r>
              <a:rPr lang="en-US" dirty="0" smtClean="0"/>
              <a:t>Triggered Underwater Landslide</a:t>
            </a:r>
          </a:p>
          <a:p>
            <a:r>
              <a:rPr lang="en-US" dirty="0" smtClean="0"/>
              <a:t>…A Tsunami</a:t>
            </a:r>
          </a:p>
          <a:p>
            <a:endParaRPr lang="en-US" dirty="0"/>
          </a:p>
          <a:p>
            <a:r>
              <a:rPr lang="en-US" dirty="0" smtClean="0"/>
              <a:t>28 deaths.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http://www.heritage.nf.ca/law/tsunami29.</a:t>
            </a:r>
            <a:r>
              <a:rPr lang="en-US" dirty="0" smtClean="0">
                <a:hlinkClick r:id="rId2"/>
              </a:rPr>
              <a:t>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98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9FE9D1-D419-5746-805E-9A10889A1DDB}" type="slidenum">
              <a:rPr lang="en-US">
                <a:solidFill>
                  <a:schemeClr val="bg1"/>
                </a:solidFill>
              </a:rPr>
              <a:pPr eaLnBrk="1" hangingPunct="1"/>
              <a:t>13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4580" name="Picture 2" descr="http://earthquakescanada.nrcan.gc.ca/historic_eq/20th/1929/images/1929torontostarweekly19291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-47625"/>
            <a:ext cx="8493125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5076825" y="6488113"/>
            <a:ext cx="3613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B975D"/>
                </a:solidFill>
              </a:rPr>
              <a:t>Toronto Star Weekly, Dec 6, 1929</a:t>
            </a:r>
          </a:p>
        </p:txBody>
      </p:sp>
    </p:spTree>
    <p:extLst>
      <p:ext uri="{BB962C8B-B14F-4D97-AF65-F5344CB8AC3E}">
        <p14:creationId xmlns:p14="http://schemas.microsoft.com/office/powerpoint/2010/main" val="105407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1929det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4650"/>
            <a:ext cx="6629400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10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AD9685-1A79-444B-827A-3500F89689D1}" type="slidenum">
              <a:rPr lang="en-US">
                <a:solidFill>
                  <a:schemeClr val="bg1"/>
                </a:solidFill>
              </a:rPr>
              <a:pPr eaLnBrk="1" hangingPunct="1"/>
              <a:t>15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8676" name="Picture 2" descr="http://earthquakescanada.nrcan.gc.ca/historic_eq/20th/1929/images/1929da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157163"/>
            <a:ext cx="6096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http://earthquakescanada.nrcan.gc.ca/historic_eq/20th/1929/images/1929dam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3990975"/>
            <a:ext cx="58483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8113" y="4389438"/>
            <a:ext cx="287337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95000"/>
                  </a:schemeClr>
                </a:solidFill>
                <a:latin typeface="Arial" pitchFamily="34" charset="0"/>
                <a:ea typeface="+mn-ea"/>
              </a:rPr>
              <a:t>Buildings in Lord's Cove tossed and smashed by the tsunami. Photograph by H.M. </a:t>
            </a:r>
            <a:r>
              <a:rPr lang="en-US" dirty="0" err="1">
                <a:solidFill>
                  <a:schemeClr val="accent3">
                    <a:lumMod val="95000"/>
                  </a:schemeClr>
                </a:solidFill>
                <a:latin typeface="Arial" pitchFamily="34" charset="0"/>
                <a:ea typeface="+mn-ea"/>
              </a:rPr>
              <a:t>Mosdell</a:t>
            </a:r>
            <a:r>
              <a:rPr lang="en-US" dirty="0">
                <a:solidFill>
                  <a:schemeClr val="accent3">
                    <a:lumMod val="95000"/>
                  </a:schemeClr>
                </a:solidFill>
                <a:latin typeface="Arial" pitchFamily="34" charset="0"/>
                <a:ea typeface="+mn-ea"/>
              </a:rPr>
              <a:t>, from the collection of W.M. Chisholm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663" y="606425"/>
            <a:ext cx="2474912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95000"/>
                  </a:schemeClr>
                </a:solidFill>
                <a:latin typeface="Arial" pitchFamily="34" charset="0"/>
                <a:ea typeface="+mn-ea"/>
              </a:rPr>
              <a:t>Photos of Burin Peninsula after tsunami, from the Provincial Archive, Government of Newfoundland and Labrador</a:t>
            </a:r>
          </a:p>
          <a:p>
            <a:pPr>
              <a:defRPr/>
            </a:pPr>
            <a:r>
              <a:rPr lang="en-US" dirty="0">
                <a:solidFill>
                  <a:schemeClr val="accent3">
                    <a:lumMod val="95000"/>
                  </a:schemeClr>
                </a:solidFill>
                <a:latin typeface="Arial" pitchFamily="34" charset="0"/>
                <a:ea typeface="+mn-ea"/>
              </a:rPr>
              <a:t>http://earthquakescanada.nrcan.gc.ca/historic_eq/20th/1929/1929_e.php#Recent%20Research</a:t>
            </a:r>
          </a:p>
        </p:txBody>
      </p:sp>
    </p:spTree>
    <p:extLst>
      <p:ext uri="{BB962C8B-B14F-4D97-AF65-F5344CB8AC3E}">
        <p14:creationId xmlns:p14="http://schemas.microsoft.com/office/powerpoint/2010/main" val="190353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Tsunami 2011</a:t>
            </a:r>
            <a:endParaRPr lang="en-US" dirty="0"/>
          </a:p>
        </p:txBody>
      </p:sp>
      <p:pic>
        <p:nvPicPr>
          <p:cNvPr id="4" name="Content Placeholder 3" descr="tsunami20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9" b="94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6771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Tsunami 2011</a:t>
            </a:r>
            <a:endParaRPr lang="en-US" dirty="0"/>
          </a:p>
        </p:txBody>
      </p:sp>
      <p:pic>
        <p:nvPicPr>
          <p:cNvPr id="4" name="tsunami_mod_2011070_2_sm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4850" y="1600200"/>
            <a:ext cx="7732713" cy="4343400"/>
          </a:xfrm>
        </p:spPr>
      </p:pic>
    </p:spTree>
    <p:extLst>
      <p:ext uri="{BB962C8B-B14F-4D97-AF65-F5344CB8AC3E}">
        <p14:creationId xmlns:p14="http://schemas.microsoft.com/office/powerpoint/2010/main" val="256331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Height – Japan Tsunami</a:t>
            </a:r>
            <a:endParaRPr lang="en-US" dirty="0"/>
          </a:p>
        </p:txBody>
      </p:sp>
      <p:pic>
        <p:nvPicPr>
          <p:cNvPr id="4" name="Content Placeholder 3" descr="TsunamiWaveHeigh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9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810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 Japan Tsunami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yiENf1f1tIA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https://www.youtube.com/watch?v=ceym2c18OQM&amp;feature=</a:t>
            </a:r>
            <a:r>
              <a:rPr lang="en-US" dirty="0" smtClean="0">
                <a:hlinkClick r:id="rId3"/>
              </a:rPr>
              <a:t>related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https://www.youtube.com/watch?v=hTeQt3KmpNA&amp;feature=</a:t>
            </a:r>
            <a:r>
              <a:rPr lang="en-US" dirty="0" smtClean="0">
                <a:hlinkClick r:id="rId4"/>
              </a:rPr>
              <a:t>related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http://www.bbc.com/news/world-asia-pacific-</a:t>
            </a:r>
            <a:r>
              <a:rPr lang="en-US" dirty="0" smtClean="0">
                <a:hlinkClick r:id="rId5"/>
              </a:rPr>
              <a:t>12725646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3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Video…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https://www.youtube.com/watch?v=Wx9vPv-T51I#t=</a:t>
            </a:r>
            <a:r>
              <a:rPr lang="en-US" dirty="0" smtClean="0">
                <a:hlinkClick r:id="rId2"/>
              </a:rPr>
              <a:t>42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0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Tsunami Clean-up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http://blogs.sacbee.com/photos/2011/09/japan-marks-6-months-since-</a:t>
            </a:r>
            <a:r>
              <a:rPr lang="en-US" dirty="0" smtClean="0">
                <a:hlinkClick r:id="rId2"/>
              </a:rPr>
              <a:t>ear.html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87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Disasters – Tsunami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Reviews ways to help reduce the damage and the number of deaths resulting from a tsunami.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1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Tsunami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62510"/>
            <a:ext cx="8042276" cy="4736632"/>
          </a:xfrm>
        </p:spPr>
        <p:txBody>
          <a:bodyPr/>
          <a:lstStyle/>
          <a:p>
            <a:r>
              <a:rPr lang="en-US" dirty="0" smtClean="0"/>
              <a:t>Japanese “</a:t>
            </a:r>
            <a:r>
              <a:rPr lang="en-US" dirty="0" err="1" smtClean="0"/>
              <a:t>Harbour</a:t>
            </a:r>
            <a:r>
              <a:rPr lang="en-US" dirty="0" smtClean="0"/>
              <a:t> Wave”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Very long wavelengths </a:t>
            </a:r>
            <a:r>
              <a:rPr lang="en-US" dirty="0" smtClean="0"/>
              <a:t>(distance between crests or troughs) often &gt; 100 km</a:t>
            </a:r>
          </a:p>
          <a:p>
            <a:pPr marL="0" indent="0">
              <a:buNone/>
            </a:pPr>
            <a:r>
              <a:rPr lang="en-US" dirty="0" smtClean="0"/>
              <a:t>(high water levels for long periods of time)</a:t>
            </a:r>
          </a:p>
          <a:p>
            <a:r>
              <a:rPr lang="en-US" dirty="0" smtClean="0">
                <a:solidFill>
                  <a:srgbClr val="E2751D"/>
                </a:solidFill>
              </a:rPr>
              <a:t>High Speeds</a:t>
            </a:r>
            <a:r>
              <a:rPr lang="en-US" dirty="0" smtClean="0"/>
              <a:t> ( up to 800 km/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E2751D"/>
                </a:solidFill>
              </a:rPr>
              <a:t>Amplitude</a:t>
            </a:r>
            <a:r>
              <a:rPr lang="en-US" dirty="0" smtClean="0"/>
              <a:t> – Low (offshore) – 10 cm</a:t>
            </a:r>
          </a:p>
          <a:p>
            <a:pPr marL="1835150" lvl="6" indent="0">
              <a:buNone/>
            </a:pPr>
            <a:r>
              <a:rPr lang="en-US" dirty="0" smtClean="0"/>
              <a:t>     High (Near coast) - &gt; 10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5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Tsunami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68124"/>
            <a:ext cx="8042276" cy="2962051"/>
          </a:xfrm>
        </p:spPr>
        <p:txBody>
          <a:bodyPr/>
          <a:lstStyle/>
          <a:p>
            <a:r>
              <a:rPr lang="en-US" dirty="0" smtClean="0"/>
              <a:t>Undersea Earthquakes (most common)</a:t>
            </a:r>
          </a:p>
          <a:p>
            <a:r>
              <a:rPr lang="en-US" dirty="0" smtClean="0"/>
              <a:t>Undersea Landslides</a:t>
            </a:r>
          </a:p>
          <a:p>
            <a:r>
              <a:rPr lang="en-US" dirty="0" smtClean="0"/>
              <a:t>Undersea Volcanic Eruption</a:t>
            </a:r>
          </a:p>
          <a:p>
            <a:r>
              <a:rPr lang="en-US" dirty="0" smtClean="0"/>
              <a:t>Large Meteorite Impact</a:t>
            </a:r>
            <a:endParaRPr lang="en-US" dirty="0"/>
          </a:p>
        </p:txBody>
      </p:sp>
      <p:pic>
        <p:nvPicPr>
          <p:cNvPr id="4" name="Picture 3" descr="2669653_f2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51" y="3481098"/>
            <a:ext cx="33020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Amplification (Coast)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Shoaling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Wave slows as water depths decrease</a:t>
            </a:r>
          </a:p>
          <a:p>
            <a:pPr lvl="1"/>
            <a:r>
              <a:rPr lang="en-US" dirty="0" smtClean="0"/>
              <a:t>Water behind will build up</a:t>
            </a:r>
          </a:p>
          <a:p>
            <a:r>
              <a:rPr lang="en-US" dirty="0" smtClean="0">
                <a:solidFill>
                  <a:srgbClr val="E2751D"/>
                </a:solidFill>
              </a:rPr>
              <a:t>Focusing</a:t>
            </a:r>
          </a:p>
          <a:p>
            <a:pPr lvl="1"/>
            <a:r>
              <a:rPr lang="en-US" dirty="0" smtClean="0"/>
              <a:t>Bending of waves due to uneven bathymetry</a:t>
            </a:r>
          </a:p>
          <a:p>
            <a:pPr lvl="1"/>
            <a:r>
              <a:rPr lang="en-US" dirty="0" smtClean="0"/>
              <a:t>Waves combine with one another</a:t>
            </a:r>
          </a:p>
          <a:p>
            <a:r>
              <a:rPr lang="en-US" dirty="0" smtClean="0">
                <a:solidFill>
                  <a:srgbClr val="E2751D"/>
                </a:solidFill>
              </a:rPr>
              <a:t>Resonance</a:t>
            </a:r>
          </a:p>
          <a:p>
            <a:pPr lvl="1"/>
            <a:r>
              <a:rPr lang="en-US" dirty="0" smtClean="0"/>
              <a:t>Waves reflect off of shore…meet oncoming waves to create a standing wave.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57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4303514" cy="5060243"/>
          </a:xfrm>
        </p:spPr>
        <p:txBody>
          <a:bodyPr/>
          <a:lstStyle/>
          <a:p>
            <a:r>
              <a:rPr lang="en-US" dirty="0" smtClean="0"/>
              <a:t>Monitor Worlds oceans</a:t>
            </a:r>
          </a:p>
          <a:p>
            <a:r>
              <a:rPr lang="en-US" dirty="0" smtClean="0"/>
              <a:t>Research historical records</a:t>
            </a:r>
          </a:p>
          <a:p>
            <a:r>
              <a:rPr lang="en-US" dirty="0" smtClean="0"/>
              <a:t>Use numerical models to understand past tsunami and to predict the risk of future tsunami events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1737974"/>
            <a:ext cx="38004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92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Tahoma" charset="0"/>
              </a:rPr>
              <a:t>How people prepare for Tsunamis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>
                <a:latin typeface="Tahoma" charset="0"/>
              </a:rPr>
              <a:t>Constructing breakwaters and tide embankments. </a:t>
            </a:r>
          </a:p>
          <a:p>
            <a:r>
              <a:rPr lang="en-US" sz="2400" b="0">
                <a:latin typeface="Tahoma" charset="0"/>
              </a:rPr>
              <a:t>They use steel rods when constructing buildings to strengthen them.</a:t>
            </a:r>
          </a:p>
          <a:p>
            <a:r>
              <a:rPr lang="en-US" sz="2400" b="0">
                <a:latin typeface="Tahoma" charset="0"/>
              </a:rPr>
              <a:t>They move entire towns to higher ground.</a:t>
            </a:r>
          </a:p>
          <a:p>
            <a:r>
              <a:rPr lang="en-US" sz="2400" b="0">
                <a:latin typeface="Tahoma" charset="0"/>
              </a:rPr>
              <a:t>They stockpile drinks, food and goods.</a:t>
            </a:r>
          </a:p>
          <a:p>
            <a:r>
              <a:rPr lang="en-US" sz="2400" b="0">
                <a:latin typeface="Tahoma" charset="0"/>
              </a:rPr>
              <a:t>They check evacuation routes</a:t>
            </a:r>
          </a:p>
          <a:p>
            <a:pPr>
              <a:buFont typeface="Wingdings" charset="0"/>
              <a:buNone/>
            </a:pPr>
            <a:endParaRPr lang="en-US" sz="2400" b="0">
              <a:solidFill>
                <a:schemeClr val="accent1"/>
              </a:solidFill>
              <a:latin typeface="Tahoma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57200" y="5181600"/>
            <a:ext cx="80010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Humans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can</a:t>
            </a:r>
            <a:r>
              <a:rPr lang="en-CA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prevent tsunamis from happening but these things are helpful to protect the people living in the area that it occurs.</a:t>
            </a:r>
          </a:p>
          <a:p>
            <a:pPr>
              <a:spcBef>
                <a:spcPct val="50000"/>
              </a:spcBef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417543"/>
      </p:ext>
    </p:extLst>
  </p:cSld>
  <p:clrMapOvr>
    <a:masterClrMapping/>
  </p:clrMapOvr>
  <p:transition xmlns:p14="http://schemas.microsoft.com/office/powerpoint/2010/main" spd="slow">
    <p:strips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utoUpdateAnimBg="0"/>
      <p:bldP spid="717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36538" y="195263"/>
            <a:ext cx="4840287" cy="750887"/>
          </a:xfrm>
        </p:spPr>
        <p:txBody>
          <a:bodyPr/>
          <a:lstStyle/>
          <a:p>
            <a:r>
              <a:rPr lang="en-US">
                <a:latin typeface="Arial" charset="0"/>
              </a:rPr>
              <a:t>Warning systems</a:t>
            </a: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43ECA9-DE35-E444-A8DA-90990ADBEF3C}" type="slidenum">
              <a:rPr lang="en-US">
                <a:solidFill>
                  <a:schemeClr val="bg1"/>
                </a:solidFill>
              </a:rPr>
              <a:pPr eaLnBrk="1" hangingPunct="1"/>
              <a:t>8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2532" name="Picture 7" descr="Station 4641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1060450"/>
            <a:ext cx="16192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30275" y="1338263"/>
            <a:ext cx="62595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CECEEF"/>
                </a:solidFill>
              </a:rPr>
              <a:t>Owned and maintained by National Data Buoy Center</a:t>
            </a:r>
            <a:br>
              <a:rPr lang="en-US" sz="1400">
                <a:solidFill>
                  <a:srgbClr val="CECEEF"/>
                </a:solidFill>
              </a:rPr>
            </a:br>
            <a:r>
              <a:rPr lang="en-US" sz="1400">
                <a:solidFill>
                  <a:srgbClr val="CECEEF"/>
                </a:solidFill>
              </a:rPr>
              <a:t>2.6-m discus buoy</a:t>
            </a:r>
            <a:br>
              <a:rPr lang="en-US" sz="1400">
                <a:solidFill>
                  <a:srgbClr val="CECEEF"/>
                </a:solidFill>
              </a:rPr>
            </a:br>
            <a:r>
              <a:rPr lang="en-US" sz="1400">
                <a:solidFill>
                  <a:srgbClr val="CECEEF"/>
                </a:solidFill>
              </a:rPr>
              <a:t>DART II payload</a:t>
            </a:r>
            <a:br>
              <a:rPr lang="en-US" sz="1400">
                <a:solidFill>
                  <a:srgbClr val="CECEEF"/>
                </a:solidFill>
              </a:rPr>
            </a:br>
            <a:r>
              <a:rPr lang="en-US" sz="1400">
                <a:solidFill>
                  <a:srgbClr val="CECEEF"/>
                </a:solidFill>
              </a:rPr>
              <a:t>48.478 N 129.359 W (48°28'41" N 129°21'32" W)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86038" y="1071563"/>
            <a:ext cx="4572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+mn-ea"/>
              </a:rPr>
              <a:t>Station 46419 - 300 NM WNW of Seattle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ea typeface="+mn-ea"/>
            </a:endParaRPr>
          </a:p>
        </p:txBody>
      </p:sp>
      <p:pic>
        <p:nvPicPr>
          <p:cNvPr id="22535" name="Picture 11" descr="DART Buo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601913"/>
            <a:ext cx="42164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5" descr="Non U.S. St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4476750"/>
            <a:ext cx="4514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30275" y="6164263"/>
            <a:ext cx="33813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ea typeface="+mn-ea"/>
              </a:rPr>
              <a:t>Water level observation system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2900363"/>
            <a:ext cx="2632075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9ED3D7"/>
                </a:solidFill>
              </a:rPr>
              <a:t>Deep ocean Assessment and Reporting of Tsunami</a:t>
            </a:r>
          </a:p>
          <a:p>
            <a:pPr eaLnBrk="1" hangingPunct="1"/>
            <a:r>
              <a:rPr lang="ja-JP" altLang="en-US">
                <a:solidFill>
                  <a:srgbClr val="9ED3D7"/>
                </a:solidFill>
              </a:rPr>
              <a:t>“</a:t>
            </a:r>
            <a:r>
              <a:rPr lang="en-US">
                <a:solidFill>
                  <a:srgbClr val="9ED3D7"/>
                </a:solidFill>
              </a:rPr>
              <a:t>DART</a:t>
            </a:r>
            <a:r>
              <a:rPr lang="ja-JP" altLang="en-US">
                <a:solidFill>
                  <a:srgbClr val="9ED3D7"/>
                </a:solidFill>
              </a:rPr>
              <a:t>”</a:t>
            </a:r>
            <a:endParaRPr lang="en-US">
              <a:solidFill>
                <a:srgbClr val="9ED3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9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Tsunami 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68312"/>
            <a:ext cx="8042276" cy="43434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http://ptwc.weather.gov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Pacific Tsunami Warning Centre (above)</a:t>
            </a:r>
          </a:p>
          <a:p>
            <a:r>
              <a:rPr lang="en-US" dirty="0">
                <a:hlinkClick r:id="rId3"/>
              </a:rPr>
              <a:t>http://wcatwc.arh.noaa.gov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/>
              <a:t>West Coast and Alaska Tsunami Warning Centre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82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135</TotalTime>
  <Words>558</Words>
  <Application>Microsoft Macintosh PowerPoint</Application>
  <PresentationFormat>On-screen Show (4:3)</PresentationFormat>
  <Paragraphs>93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Breeze</vt:lpstr>
      <vt:lpstr>Tsunami</vt:lpstr>
      <vt:lpstr>Intro Video…</vt:lpstr>
      <vt:lpstr>Tsunami</vt:lpstr>
      <vt:lpstr>Causes of Tsunami</vt:lpstr>
      <vt:lpstr>Wave Amplification (Coast)</vt:lpstr>
      <vt:lpstr>What can be done?</vt:lpstr>
      <vt:lpstr>How people prepare for Tsunamis</vt:lpstr>
      <vt:lpstr>Warning systems</vt:lpstr>
      <vt:lpstr>Tsunami Alerts</vt:lpstr>
      <vt:lpstr>Damage…</vt:lpstr>
      <vt:lpstr>Papadapoulos-Imamura Scale (Tsunami)</vt:lpstr>
      <vt:lpstr>Newfoundland Tsunami - 1929</vt:lpstr>
      <vt:lpstr>PowerPoint Presentation</vt:lpstr>
      <vt:lpstr>PowerPoint Presentation</vt:lpstr>
      <vt:lpstr>PowerPoint Presentation</vt:lpstr>
      <vt:lpstr>Japan Tsunami 2011</vt:lpstr>
      <vt:lpstr>Japan Tsunami 2011</vt:lpstr>
      <vt:lpstr>Wave Height – Japan Tsunami</vt:lpstr>
      <vt:lpstr>Incoming Japan Tsunami</vt:lpstr>
      <vt:lpstr>Japan Tsunami Clean-up</vt:lpstr>
      <vt:lpstr>Stop Disasters – Tsunami Game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Tsunami</dc:title>
  <dc:creator>Jeremy Barnes</dc:creator>
  <cp:lastModifiedBy>Jeremy Barnes</cp:lastModifiedBy>
  <cp:revision>19</cp:revision>
  <dcterms:created xsi:type="dcterms:W3CDTF">2015-04-07T23:36:26Z</dcterms:created>
  <dcterms:modified xsi:type="dcterms:W3CDTF">2015-04-09T00:49:09Z</dcterms:modified>
</cp:coreProperties>
</file>