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70" r:id="rId6"/>
    <p:sldId id="261" r:id="rId7"/>
    <p:sldId id="262" r:id="rId8"/>
    <p:sldId id="263" r:id="rId9"/>
    <p:sldId id="260" r:id="rId10"/>
    <p:sldId id="267" r:id="rId11"/>
    <p:sldId id="269" r:id="rId12"/>
    <p:sldId id="264" r:id="rId13"/>
    <p:sldId id="265" r:id="rId14"/>
    <p:sldId id="266" r:id="rId15"/>
    <p:sldId id="268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-52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43C5DA-F13A-784C-A518-2FFED6F95A4F}" type="datetimeFigureOut">
              <a:rPr lang="en-US" smtClean="0"/>
              <a:t>15-05-28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3AAB23-F5E2-EB41-A677-3C9840EB1E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639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https://</a:t>
            </a:r>
            <a:r>
              <a:rPr lang="en-US" dirty="0" err="1" smtClean="0"/>
              <a:t>www.youtube.com</a:t>
            </a:r>
            <a:r>
              <a:rPr lang="en-US" dirty="0" smtClean="0"/>
              <a:t>/</a:t>
            </a:r>
            <a:r>
              <a:rPr lang="en-US" dirty="0" err="1" smtClean="0"/>
              <a:t>watch?v</a:t>
            </a:r>
            <a:r>
              <a:rPr lang="en-US" dirty="0" smtClean="0"/>
              <a:t>=TQxeutcYP6I</a:t>
            </a:r>
          </a:p>
          <a:p>
            <a:r>
              <a:rPr lang="en-US" dirty="0" smtClean="0"/>
              <a:t>https://</a:t>
            </a:r>
            <a:r>
              <a:rPr lang="en-US" dirty="0" err="1" smtClean="0"/>
              <a:t>www.youtube.com</a:t>
            </a:r>
            <a:r>
              <a:rPr lang="en-US" dirty="0" smtClean="0"/>
              <a:t>/</a:t>
            </a:r>
            <a:r>
              <a:rPr lang="en-US" dirty="0" err="1" smtClean="0"/>
              <a:t>watch?v</a:t>
            </a:r>
            <a:r>
              <a:rPr lang="en-US" dirty="0" smtClean="0"/>
              <a:t>=9zso7ChaQXQ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3AAB23-F5E2-EB41-A677-3C9840EB1E2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0254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7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7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5"/>
          <p:cNvGrpSpPr/>
          <p:nvPr/>
        </p:nvGrpSpPr>
        <p:grpSpPr>
          <a:xfrm>
            <a:off x="0" y="0"/>
            <a:ext cx="1581220" cy="6858000"/>
            <a:chOff x="134471" y="0"/>
            <a:chExt cx="1581220" cy="685800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83676"/>
            <a:stretch>
              <a:fillRect/>
            </a:stretch>
          </p:blipFill>
          <p:spPr>
            <a:xfrm>
              <a:off x="134471" y="0"/>
              <a:ext cx="1358153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447800" y="0"/>
              <a:ext cx="267891" cy="6858000"/>
            </a:xfrm>
            <a:prstGeom prst="rect">
              <a:avLst/>
            </a:prstGeom>
          </p:spPr>
        </p:pic>
      </p:grpSp>
      <p:grpSp>
        <p:nvGrpSpPr>
          <p:cNvPr id="11" name="Group 16"/>
          <p:cNvGrpSpPr/>
          <p:nvPr/>
        </p:nvGrpSpPr>
        <p:grpSpPr>
          <a:xfrm>
            <a:off x="7546266" y="0"/>
            <a:ext cx="1597734" cy="6858000"/>
            <a:chOff x="7413812" y="0"/>
            <a:chExt cx="1597734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r="85125"/>
            <a:stretch>
              <a:fillRect/>
            </a:stretch>
          </p:blipFill>
          <p:spPr>
            <a:xfrm>
              <a:off x="7651376" y="0"/>
              <a:ext cx="136017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7413812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4200" y="3693645"/>
            <a:ext cx="5446713" cy="1470025"/>
          </a:xfrm>
        </p:spPr>
        <p:txBody>
          <a:bodyPr anchor="b" anchorCtr="0"/>
          <a:lstStyle>
            <a:lvl1pPr>
              <a:lnSpc>
                <a:spcPts val="6800"/>
              </a:lnSpc>
              <a:defRPr sz="6500">
                <a:latin typeface="+mj-lt"/>
              </a:defRPr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4200" y="5204011"/>
            <a:ext cx="5446713" cy="851647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F8D964B-4FF7-8A40-B1A9-BD73BEEEC0AE}" type="datetimeFigureOut">
              <a:rPr lang="en-US" smtClean="0"/>
              <a:pPr/>
              <a:t>15-05-28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2895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pic>
        <p:nvPicPr>
          <p:cNvPr id="15" name="Picture 14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4841209"/>
            <a:ext cx="6035040" cy="34039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Blan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822" cy="1536192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73625" y="381000"/>
            <a:ext cx="3813175" cy="5697538"/>
          </a:xfrm>
          <a:solidFill>
            <a:schemeClr val="bg1">
              <a:lumMod val="85000"/>
            </a:schemeClr>
          </a:solidFill>
          <a:ln w="101600">
            <a:solidFill>
              <a:schemeClr val="accent1">
                <a:lumMod val="40000"/>
                <a:lumOff val="60000"/>
                <a:alpha val="40000"/>
              </a:schemeClr>
            </a:solidFill>
            <a:miter lim="800000"/>
          </a:ln>
          <a:effectLst>
            <a:innerShdw blurRad="457200">
              <a:schemeClr val="accent1">
                <a:alpha val="80000"/>
              </a:schemeClr>
            </a:innerShdw>
            <a:softEdge rad="3175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9984" y="2209799"/>
            <a:ext cx="3613792" cy="3222625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buNone/>
              <a:defRPr sz="18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</a:pPr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D964B-4FF7-8A40-B1A9-BD73BEEEC0AE}" type="datetimeFigureOut">
              <a:rPr lang="en-US" smtClean="0"/>
              <a:pPr/>
              <a:t>15-05-28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A98F3-9B11-814C-9B4E-8132FA3236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8"/>
          <p:cNvGrpSpPr/>
          <p:nvPr/>
        </p:nvGrpSpPr>
        <p:grpSpPr>
          <a:xfrm>
            <a:off x="4267200" y="0"/>
            <a:ext cx="4876800" cy="6858000"/>
            <a:chOff x="4267200" y="0"/>
            <a:chExt cx="4876800" cy="6858000"/>
          </a:xfrm>
        </p:grpSpPr>
        <p:pic>
          <p:nvPicPr>
            <p:cNvPr id="10" name="Picture 9" descr="Overlay-Blank.jpg"/>
            <p:cNvPicPr>
              <a:picLocks noChangeAspect="1"/>
            </p:cNvPicPr>
            <p:nvPr userDrawn="1"/>
          </p:nvPicPr>
          <p:blipFill>
            <a:blip r:embed="rId2"/>
            <a:srcRect l="4302" r="46875"/>
            <a:stretch>
              <a:fillRect/>
            </a:stretch>
          </p:blipFill>
          <p:spPr>
            <a:xfrm>
              <a:off x="4495800" y="0"/>
              <a:ext cx="4648200" cy="6858000"/>
            </a:xfrm>
            <a:prstGeom prst="rect">
              <a:avLst/>
            </a:prstGeom>
          </p:spPr>
        </p:pic>
        <p:pic>
          <p:nvPicPr>
            <p:cNvPr id="11" name="Picture 10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4267200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822" cy="1536192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73625" y="381000"/>
            <a:ext cx="3813175" cy="5697538"/>
          </a:xfrm>
          <a:solidFill>
            <a:schemeClr val="bg1">
              <a:lumMod val="85000"/>
            </a:schemeClr>
          </a:solidFill>
          <a:ln w="101600">
            <a:noFill/>
            <a:miter lim="800000"/>
          </a:ln>
          <a:effectLst>
            <a:innerShdw blurRad="457200">
              <a:schemeClr val="tx1">
                <a:lumMod val="50000"/>
                <a:lumOff val="50000"/>
                <a:alpha val="80000"/>
              </a:schemeClr>
            </a:innerShdw>
            <a:softEdge rad="1270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9984" y="2209799"/>
            <a:ext cx="3613792" cy="3222625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buNone/>
              <a:defRPr sz="18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</a:pPr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D964B-4FF7-8A40-B1A9-BD73BEEEC0AE}" type="datetimeFigureOut">
              <a:rPr lang="en-US" smtClean="0"/>
              <a:pPr/>
              <a:t>15-05-28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A98F3-9B11-814C-9B4E-8132FA3236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D964B-4FF7-8A40-B1A9-BD73BEEEC0AE}" type="datetimeFigureOut">
              <a:rPr lang="en-US" smtClean="0"/>
              <a:pPr/>
              <a:t>15-05-28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A98F3-9B11-814C-9B4E-8132FA3236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0"/>
          <p:cNvGrpSpPr/>
          <p:nvPr/>
        </p:nvGrpSpPr>
        <p:grpSpPr>
          <a:xfrm>
            <a:off x="0" y="0"/>
            <a:ext cx="7696200" cy="6858000"/>
            <a:chOff x="0" y="0"/>
            <a:chExt cx="7696200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16862"/>
            <a:stretch>
              <a:fillRect/>
            </a:stretch>
          </p:blipFill>
          <p:spPr>
            <a:xfrm>
              <a:off x="0" y="0"/>
              <a:ext cx="7467600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7428309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0" y="381001"/>
            <a:ext cx="1447800" cy="5697538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81001"/>
            <a:ext cx="6705600" cy="5697537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D964B-4FF7-8A40-B1A9-BD73BEEEC0AE}" type="datetimeFigureOut">
              <a:rPr lang="en-US" smtClean="0"/>
              <a:pPr/>
              <a:t>15-05-28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A98F3-9B11-814C-9B4E-8132FA3236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D964B-4FF7-8A40-B1A9-BD73BEEEC0AE}" type="datetimeFigureOut">
              <a:rPr lang="en-US" smtClean="0"/>
              <a:pPr/>
              <a:t>15-05-28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A98F3-9B11-814C-9B4E-8132FA3236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5"/>
          <p:cNvGrpSpPr/>
          <p:nvPr/>
        </p:nvGrpSpPr>
        <p:grpSpPr>
          <a:xfrm>
            <a:off x="0" y="0"/>
            <a:ext cx="1581220" cy="6858000"/>
            <a:chOff x="134471" y="0"/>
            <a:chExt cx="1581220" cy="685800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83676"/>
            <a:stretch>
              <a:fillRect/>
            </a:stretch>
          </p:blipFill>
          <p:spPr>
            <a:xfrm>
              <a:off x="134471" y="0"/>
              <a:ext cx="1358153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447800" y="0"/>
              <a:ext cx="267891" cy="6858000"/>
            </a:xfrm>
            <a:prstGeom prst="rect">
              <a:avLst/>
            </a:prstGeom>
          </p:spPr>
        </p:pic>
      </p:grpSp>
      <p:grpSp>
        <p:nvGrpSpPr>
          <p:cNvPr id="11" name="Group 16"/>
          <p:cNvGrpSpPr/>
          <p:nvPr/>
        </p:nvGrpSpPr>
        <p:grpSpPr>
          <a:xfrm>
            <a:off x="7546266" y="0"/>
            <a:ext cx="1597734" cy="6858000"/>
            <a:chOff x="7413812" y="0"/>
            <a:chExt cx="1597734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r="85125"/>
            <a:stretch>
              <a:fillRect/>
            </a:stretch>
          </p:blipFill>
          <p:spPr>
            <a:xfrm>
              <a:off x="7651376" y="0"/>
              <a:ext cx="136017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7413812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4200" y="3693645"/>
            <a:ext cx="5446713" cy="1470025"/>
          </a:xfrm>
        </p:spPr>
        <p:txBody>
          <a:bodyPr anchor="b" anchorCtr="0"/>
          <a:lstStyle>
            <a:lvl1pPr>
              <a:lnSpc>
                <a:spcPts val="6800"/>
              </a:lnSpc>
              <a:defRPr sz="6500">
                <a:latin typeface="+mj-lt"/>
              </a:defRPr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4200" y="5204011"/>
            <a:ext cx="5446713" cy="851647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F8D964B-4FF7-8A40-B1A9-BD73BEEEC0AE}" type="datetimeFigureOut">
              <a:rPr lang="en-US" smtClean="0"/>
              <a:pPr/>
              <a:t>15-05-28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2895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pic>
        <p:nvPicPr>
          <p:cNvPr id="15" name="Picture 14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4841209"/>
            <a:ext cx="6035040" cy="340391"/>
          </a:xfrm>
          <a:prstGeom prst="rect">
            <a:avLst/>
          </a:prstGeom>
        </p:spPr>
      </p:pic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3307977" y="950260"/>
            <a:ext cx="2528046" cy="2528046"/>
          </a:xfrm>
          <a:prstGeom prst="ellipse">
            <a:avLst/>
          </a:prstGeom>
          <a:solidFill>
            <a:schemeClr val="bg1">
              <a:lumMod val="85000"/>
            </a:schemeClr>
          </a:solidFill>
          <a:ln w="101600">
            <a:noFill/>
            <a:miter lim="800000"/>
          </a:ln>
          <a:effectLst>
            <a:innerShdw blurRad="762000">
              <a:schemeClr val="accent1">
                <a:alpha val="80000"/>
              </a:schemeClr>
            </a:innerShdw>
            <a:softEdge rad="317500"/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CA" smtClean="0"/>
              <a:t>Click icon to add picture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4200" y="1851212"/>
            <a:ext cx="5446714" cy="1730375"/>
          </a:xfrm>
        </p:spPr>
        <p:txBody>
          <a:bodyPr anchor="b" anchorCtr="0"/>
          <a:lstStyle>
            <a:lvl1pPr algn="ctr">
              <a:lnSpc>
                <a:spcPts val="6800"/>
              </a:lnSpc>
              <a:defRPr sz="6500" b="0" cap="none" baseline="0">
                <a:latin typeface="+mj-lt"/>
              </a:defRPr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54200" y="3576918"/>
            <a:ext cx="5446714" cy="829982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D964B-4FF7-8A40-B1A9-BD73BEEEC0AE}" type="datetimeFigureOut">
              <a:rPr lang="en-US" smtClean="0"/>
              <a:pPr/>
              <a:t>15-05-28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A98F3-9B11-814C-9B4E-8132FA323676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9"/>
          <p:cNvGrpSpPr/>
          <p:nvPr/>
        </p:nvGrpSpPr>
        <p:grpSpPr>
          <a:xfrm>
            <a:off x="0" y="0"/>
            <a:ext cx="9144000" cy="1191256"/>
            <a:chOff x="0" y="0"/>
            <a:chExt cx="9144000" cy="1191256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b="85555"/>
            <a:stretch>
              <a:fillRect/>
            </a:stretch>
          </p:blipFill>
          <p:spPr>
            <a:xfrm>
              <a:off x="0" y="0"/>
              <a:ext cx="9144000" cy="9906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V="1">
              <a:off x="0" y="923365"/>
              <a:ext cx="9144000" cy="267891"/>
            </a:xfrm>
            <a:prstGeom prst="rect">
              <a:avLst/>
            </a:prstGeom>
          </p:spPr>
        </p:pic>
      </p:grpSp>
      <p:grpSp>
        <p:nvGrpSpPr>
          <p:cNvPr id="10" name="Group 10"/>
          <p:cNvGrpSpPr/>
          <p:nvPr/>
        </p:nvGrpSpPr>
        <p:grpSpPr>
          <a:xfrm flipV="1">
            <a:off x="0" y="5666744"/>
            <a:ext cx="9144000" cy="1191256"/>
            <a:chOff x="0" y="0"/>
            <a:chExt cx="9144000" cy="1191256"/>
          </a:xfrm>
        </p:grpSpPr>
        <p:pic>
          <p:nvPicPr>
            <p:cNvPr id="12" name="Picture 11" descr="Overlay-Blank.jpg"/>
            <p:cNvPicPr>
              <a:picLocks noChangeAspect="1"/>
            </p:cNvPicPr>
            <p:nvPr userDrawn="1"/>
          </p:nvPicPr>
          <p:blipFill>
            <a:blip r:embed="rId2"/>
            <a:srcRect b="85555"/>
            <a:stretch>
              <a:fillRect/>
            </a:stretch>
          </p:blipFill>
          <p:spPr>
            <a:xfrm>
              <a:off x="0" y="0"/>
              <a:ext cx="9144000" cy="990600"/>
            </a:xfrm>
            <a:prstGeom prst="rect">
              <a:avLst/>
            </a:prstGeom>
          </p:spPr>
        </p:pic>
        <p:pic>
          <p:nvPicPr>
            <p:cNvPr id="13" name="Picture 12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V="1">
              <a:off x="0" y="923365"/>
              <a:ext cx="9144000" cy="267891"/>
            </a:xfrm>
            <a:prstGeom prst="rect">
              <a:avLst/>
            </a:prstGeom>
          </p:spPr>
        </p:pic>
      </p:grpSp>
      <p:pic>
        <p:nvPicPr>
          <p:cNvPr id="14" name="Picture 13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3258805"/>
            <a:ext cx="6035040" cy="34039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9" name="Picture 8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10" name="Picture 9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92162" y="1774825"/>
            <a:ext cx="3566160" cy="43037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6534" y="1774825"/>
            <a:ext cx="3566160" cy="43037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D964B-4FF7-8A40-B1A9-BD73BEEEC0AE}" type="datetimeFigureOut">
              <a:rPr lang="en-US" smtClean="0"/>
              <a:pPr/>
              <a:t>15-05-28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A98F3-9B11-814C-9B4E-8132FA3236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11" name="Picture 10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12" name="Picture 11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7240" y="1879320"/>
            <a:ext cx="3566160" cy="63976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7240" y="2590799"/>
            <a:ext cx="3566160" cy="3487739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66048" y="1879320"/>
            <a:ext cx="3566160" cy="63976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66048" y="2590799"/>
            <a:ext cx="3566160" cy="3487739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D964B-4FF7-8A40-B1A9-BD73BEEEC0AE}" type="datetimeFigureOut">
              <a:rPr lang="en-US" smtClean="0"/>
              <a:pPr/>
              <a:t>15-05-28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A98F3-9B11-814C-9B4E-8132FA32367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4" name="Picture 13" descr="Overlay-HorizontalBridge.jpg"/>
          <p:cNvPicPr>
            <a:picLocks noChangeAspect="1"/>
          </p:cNvPicPr>
          <p:nvPr/>
        </p:nvPicPr>
        <p:blipFill>
          <a:blip r:embed="rId3"/>
          <a:srcRect t="23425" r="61031" b="39764"/>
          <a:stretch>
            <a:fillRect/>
          </a:stretch>
        </p:blipFill>
        <p:spPr>
          <a:xfrm>
            <a:off x="4766048" y="2460812"/>
            <a:ext cx="3563348" cy="9861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</p:pic>
      <p:pic>
        <p:nvPicPr>
          <p:cNvPr id="15" name="Picture 14" descr="Overlay-HorizontalBridge.jpg"/>
          <p:cNvPicPr>
            <a:picLocks noChangeAspect="1"/>
          </p:cNvPicPr>
          <p:nvPr/>
        </p:nvPicPr>
        <p:blipFill>
          <a:blip r:embed="rId3"/>
          <a:srcRect t="23425" r="61031" b="39764"/>
          <a:stretch>
            <a:fillRect/>
          </a:stretch>
        </p:blipFill>
        <p:spPr>
          <a:xfrm>
            <a:off x="780052" y="2460812"/>
            <a:ext cx="3563348" cy="9861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8" name="Picture 7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D964B-4FF7-8A40-B1A9-BD73BEEEC0AE}" type="datetimeFigureOut">
              <a:rPr lang="en-US" smtClean="0"/>
              <a:pPr/>
              <a:t>15-05-28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A98F3-9B11-814C-9B4E-8132FA3236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Blan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D964B-4FF7-8A40-B1A9-BD73BEEEC0AE}" type="datetimeFigureOut">
              <a:rPr lang="en-US" smtClean="0"/>
              <a:pPr/>
              <a:t>15-05-28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A98F3-9B11-814C-9B4E-8132FA3236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1"/>
          <p:cNvGrpSpPr/>
          <p:nvPr/>
        </p:nvGrpSpPr>
        <p:grpSpPr>
          <a:xfrm>
            <a:off x="4267200" y="0"/>
            <a:ext cx="4876800" cy="6858000"/>
            <a:chOff x="4267200" y="0"/>
            <a:chExt cx="4876800" cy="6858000"/>
          </a:xfrm>
        </p:grpSpPr>
        <p:pic>
          <p:nvPicPr>
            <p:cNvPr id="9" name="Picture 8" descr="Overlay-Blank.jpg"/>
            <p:cNvPicPr>
              <a:picLocks noChangeAspect="1"/>
            </p:cNvPicPr>
            <p:nvPr userDrawn="1"/>
          </p:nvPicPr>
          <p:blipFill>
            <a:blip r:embed="rId2"/>
            <a:srcRect l="4302" r="46875"/>
            <a:stretch>
              <a:fillRect/>
            </a:stretch>
          </p:blipFill>
          <p:spPr>
            <a:xfrm>
              <a:off x="4495800" y="0"/>
              <a:ext cx="464820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4267200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776" cy="1537447"/>
          </a:xfrm>
        </p:spPr>
        <p:txBody>
          <a:bodyPr anchor="b"/>
          <a:lstStyle>
            <a:lvl1pPr algn="ctr">
              <a:lnSpc>
                <a:spcPct val="100000"/>
              </a:lnSpc>
              <a:defRPr sz="3600" b="0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85859" y="381001"/>
            <a:ext cx="3813174" cy="5697537"/>
          </a:xfrm>
        </p:spPr>
        <p:txBody>
          <a:bodyPr>
            <a:normAutofit/>
          </a:bodyPr>
          <a:lstStyle>
            <a:lvl1pPr>
              <a:defRPr sz="2400" b="0"/>
            </a:lvl1pPr>
            <a:lvl2pPr>
              <a:defRPr sz="2200" b="0"/>
            </a:lvl2pPr>
            <a:lvl3pPr>
              <a:defRPr sz="2000" b="0"/>
            </a:lvl3pPr>
            <a:lvl4pPr>
              <a:defRPr sz="1800" b="0"/>
            </a:lvl4pPr>
            <a:lvl5pPr>
              <a:defRPr sz="1800" b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2209801"/>
            <a:ext cx="3612776" cy="3200400"/>
          </a:xfrm>
        </p:spPr>
        <p:txBody>
          <a:bodyPr>
            <a:normAutofit/>
          </a:bodyPr>
          <a:lstStyle>
            <a:lvl1pPr marL="0" indent="0" algn="ctr">
              <a:buNone/>
              <a:defRPr sz="18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D964B-4FF7-8A40-B1A9-BD73BEEEC0AE}" type="datetimeFigureOut">
              <a:rPr lang="en-US" smtClean="0"/>
              <a:pPr/>
              <a:t>15-05-28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</p:spPr>
        <p:txBody>
          <a:bodyPr/>
          <a:lstStyle>
            <a:lvl1pPr algn="ctr">
              <a:defRPr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770A98F3-9B11-814C-9B4E-8132FA3236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92162" y="40341"/>
            <a:ext cx="7570787" cy="14119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2162" y="1761565"/>
            <a:ext cx="7570787" cy="42896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51812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DF8D964B-4FF7-8A40-B1A9-BD73BEEEC0AE}" type="datetimeFigureOut">
              <a:rPr lang="en-US" smtClean="0"/>
              <a:pPr/>
              <a:t>15-05-28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67200" y="635635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770A98F3-9B11-814C-9B4E-8132FA32367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2035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defTabSz="914400" rtl="0" eaLnBrk="1" latinLnBrk="0" hangingPunct="1">
        <a:lnSpc>
          <a:spcPts val="6000"/>
        </a:lnSpc>
        <a:spcBef>
          <a:spcPct val="0"/>
        </a:spcBef>
        <a:buNone/>
        <a:defRPr sz="5400" kern="1200">
          <a:solidFill>
            <a:schemeClr val="tx2"/>
          </a:solidFill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4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tx2"/>
        </a:buClr>
        <a:buFont typeface="Candara" pitchFamily="34" charset="0"/>
        <a:buChar char="•"/>
        <a:defRPr sz="2600" kern="1200">
          <a:solidFill>
            <a:schemeClr val="tx2"/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tx2"/>
        </a:buClr>
        <a:buFont typeface="Candara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gi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gi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4200" y="3578180"/>
            <a:ext cx="5446713" cy="1470025"/>
          </a:xfrm>
        </p:spPr>
        <p:txBody>
          <a:bodyPr/>
          <a:lstStyle/>
          <a:p>
            <a:r>
              <a:rPr lang="en-US" sz="8800" dirty="0" smtClean="0"/>
              <a:t>Tides</a:t>
            </a:r>
            <a:endParaRPr lang="en-US" sz="8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4200" y="5286486"/>
            <a:ext cx="5446713" cy="851647"/>
          </a:xfrm>
        </p:spPr>
        <p:txBody>
          <a:bodyPr>
            <a:normAutofit/>
          </a:bodyPr>
          <a:lstStyle/>
          <a:p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Tidal Ranges</a:t>
            </a:r>
            <a:endParaRPr lang="en-US"/>
          </a:p>
        </p:txBody>
      </p:sp>
      <p:pic>
        <p:nvPicPr>
          <p:cNvPr id="4" name="Content Placeholder 3" descr="Tides.2.gif"/>
          <p:cNvPicPr>
            <a:picLocks noGrp="1" noChangeAspect="1"/>
          </p:cNvPicPr>
          <p:nvPr>
            <p:ph idx="1"/>
          </p:nvPr>
        </p:nvPicPr>
        <p:blipFill>
          <a:blip r:embed="rId2"/>
          <a:srcRect l="-2950" r="-2950"/>
          <a:stretch>
            <a:fillRect/>
          </a:stretch>
        </p:blipFill>
        <p:spPr>
          <a:xfrm>
            <a:off x="630017" y="1761564"/>
            <a:ext cx="8069580" cy="4572000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Moon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http://</a:t>
            </a:r>
            <a:r>
              <a:rPr lang="en-US" dirty="0" err="1"/>
              <a:t>www.timeanddate.com</a:t>
            </a:r>
            <a:r>
              <a:rPr lang="en-US" dirty="0"/>
              <a:t>/moon/phases/</a:t>
            </a:r>
            <a:r>
              <a:rPr lang="en-US" dirty="0" err="1"/>
              <a:t>canada</a:t>
            </a:r>
            <a:r>
              <a:rPr lang="en-US" dirty="0"/>
              <a:t>/</a:t>
            </a:r>
            <a:r>
              <a:rPr lang="en-US" dirty="0" err="1"/>
              <a:t>halifax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88996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Factors influencing the </a:t>
            </a:r>
            <a:r>
              <a:rPr lang="en-US" b="1" dirty="0" smtClean="0"/>
              <a:t>height</a:t>
            </a:r>
            <a:r>
              <a:rPr lang="en-US" dirty="0" smtClean="0"/>
              <a:t> of the tides:</a:t>
            </a:r>
          </a:p>
          <a:p>
            <a:pPr lvl="1"/>
            <a:r>
              <a:rPr lang="en-US" dirty="0" smtClean="0"/>
              <a:t>The phase of the </a:t>
            </a:r>
            <a:r>
              <a:rPr lang="en-US" b="1" dirty="0" smtClean="0"/>
              <a:t>moon</a:t>
            </a:r>
          </a:p>
          <a:p>
            <a:pPr lvl="1"/>
            <a:r>
              <a:rPr lang="en-US" dirty="0" smtClean="0"/>
              <a:t>The </a:t>
            </a:r>
            <a:r>
              <a:rPr lang="en-US" b="1" dirty="0" smtClean="0"/>
              <a:t>distance</a:t>
            </a:r>
            <a:r>
              <a:rPr lang="en-US" dirty="0" smtClean="0"/>
              <a:t> of the moon from the earth</a:t>
            </a:r>
          </a:p>
          <a:p>
            <a:pPr lvl="1"/>
            <a:r>
              <a:rPr lang="en-US" dirty="0" smtClean="0"/>
              <a:t>The position of the sun and the moon between the </a:t>
            </a:r>
            <a:r>
              <a:rPr lang="en-US" b="1" dirty="0" smtClean="0"/>
              <a:t>tropics</a:t>
            </a:r>
          </a:p>
          <a:p>
            <a:pPr lvl="1"/>
            <a:r>
              <a:rPr lang="en-US" dirty="0" smtClean="0"/>
              <a:t>The existence of a </a:t>
            </a:r>
            <a:r>
              <a:rPr lang="en-US" b="1" dirty="0" smtClean="0"/>
              <a:t>continental</a:t>
            </a:r>
            <a:r>
              <a:rPr lang="en-US" dirty="0" smtClean="0"/>
              <a:t> shelf</a:t>
            </a:r>
          </a:p>
          <a:p>
            <a:pPr lvl="1"/>
            <a:r>
              <a:rPr lang="en-US" dirty="0" smtClean="0"/>
              <a:t>The size and </a:t>
            </a:r>
            <a:r>
              <a:rPr lang="en-US" b="1" dirty="0" smtClean="0"/>
              <a:t>shape</a:t>
            </a:r>
            <a:r>
              <a:rPr lang="en-US" dirty="0" smtClean="0"/>
              <a:t> of the ocean basin</a:t>
            </a:r>
          </a:p>
          <a:p>
            <a:pPr lvl="1"/>
            <a:r>
              <a:rPr lang="en-US" dirty="0" smtClean="0"/>
              <a:t>The relative location of a place within the ocean </a:t>
            </a:r>
            <a:r>
              <a:rPr lang="en-US" b="1" dirty="0" smtClean="0"/>
              <a:t>basin</a:t>
            </a:r>
          </a:p>
          <a:p>
            <a:pPr lvl="1"/>
            <a:r>
              <a:rPr lang="en-US" dirty="0" smtClean="0"/>
              <a:t>The configuration of the </a:t>
            </a:r>
            <a:r>
              <a:rPr lang="en-US" b="1" dirty="0" smtClean="0"/>
              <a:t>coastline</a:t>
            </a:r>
            <a:endParaRPr lang="en-US" b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Bay of Fundy</a:t>
            </a:r>
            <a:endParaRPr lang="en-US" dirty="0"/>
          </a:p>
        </p:txBody>
      </p:sp>
      <p:pic>
        <p:nvPicPr>
          <p:cNvPr id="4" name="Content Placeholder 3" descr="Bay of Fundy.jpg"/>
          <p:cNvPicPr>
            <a:picLocks noGrp="1" noChangeAspect="1"/>
          </p:cNvPicPr>
          <p:nvPr>
            <p:ph idx="1"/>
          </p:nvPr>
        </p:nvPicPr>
        <p:blipFill>
          <a:blip r:embed="rId2"/>
          <a:srcRect t="-9895" b="-9895"/>
          <a:stretch>
            <a:fillRect/>
          </a:stretch>
        </p:blipFill>
        <p:spPr/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Bay of Fundy</a:t>
            </a:r>
            <a:endParaRPr lang="en-US" dirty="0"/>
          </a:p>
        </p:txBody>
      </p:sp>
      <p:pic>
        <p:nvPicPr>
          <p:cNvPr id="4" name="Content Placeholder 3" descr="Bay of Fundy.2.gif"/>
          <p:cNvPicPr>
            <a:picLocks noGrp="1" noChangeAspect="1"/>
          </p:cNvPicPr>
          <p:nvPr>
            <p:ph idx="1"/>
          </p:nvPr>
        </p:nvPicPr>
        <p:blipFill>
          <a:blip r:embed="rId2"/>
          <a:srcRect l="-37330" r="-37330"/>
          <a:stretch>
            <a:fillRect/>
          </a:stretch>
        </p:blipFill>
        <p:spPr>
          <a:xfrm>
            <a:off x="508410" y="1761564"/>
            <a:ext cx="8517819" cy="4826000"/>
          </a:xfr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https://</a:t>
            </a:r>
            <a:r>
              <a:rPr lang="en-US" dirty="0" err="1"/>
              <a:t>www.youtube.com</a:t>
            </a:r>
            <a:r>
              <a:rPr lang="en-US" dirty="0"/>
              <a:t>/</a:t>
            </a:r>
            <a:r>
              <a:rPr lang="en-US" dirty="0" err="1"/>
              <a:t>watch?v</a:t>
            </a:r>
            <a:r>
              <a:rPr lang="en-US" dirty="0"/>
              <a:t>=qfhNjpu_IU4</a:t>
            </a:r>
          </a:p>
        </p:txBody>
      </p:sp>
    </p:spTree>
    <p:extLst>
      <p:ext uri="{BB962C8B-B14F-4D97-AF65-F5344CB8AC3E}">
        <p14:creationId xmlns:p14="http://schemas.microsoft.com/office/powerpoint/2010/main" val="29028925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5113" y="188712"/>
            <a:ext cx="8232832" cy="6469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7577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Tides – the alternate </a:t>
            </a:r>
            <a:r>
              <a:rPr lang="en-US" b="1" dirty="0" smtClean="0"/>
              <a:t>rising and falling</a:t>
            </a:r>
            <a:r>
              <a:rPr lang="en-US" dirty="0" smtClean="0"/>
              <a:t> of the water level occurring at regular intervals which are slightly more than 12 hours apart.</a:t>
            </a:r>
          </a:p>
          <a:p>
            <a:r>
              <a:rPr lang="en-US" dirty="0" smtClean="0"/>
              <a:t>These tidal actions are in direct response to the moon’s </a:t>
            </a:r>
            <a:r>
              <a:rPr lang="en-US" b="1" dirty="0" smtClean="0"/>
              <a:t>orbital position </a:t>
            </a:r>
            <a:r>
              <a:rPr lang="en-US" dirty="0" smtClean="0"/>
              <a:t>with respect to </a:t>
            </a:r>
            <a:r>
              <a:rPr lang="en-US" b="1" dirty="0" smtClean="0"/>
              <a:t>Earth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earth and moon are in perfect </a:t>
            </a:r>
            <a:r>
              <a:rPr lang="en-US" b="1" dirty="0" smtClean="0"/>
              <a:t>balance</a:t>
            </a:r>
            <a:r>
              <a:rPr lang="en-US" dirty="0" smtClean="0"/>
              <a:t> with respect to each other’s </a:t>
            </a:r>
            <a:r>
              <a:rPr lang="en-US" b="1" dirty="0" smtClean="0"/>
              <a:t>orbital path</a:t>
            </a:r>
          </a:p>
          <a:p>
            <a:pPr lvl="1"/>
            <a:r>
              <a:rPr lang="en-US" dirty="0" err="1" smtClean="0"/>
              <a:t>ie</a:t>
            </a:r>
            <a:r>
              <a:rPr lang="en-US" dirty="0" smtClean="0"/>
              <a:t>: the moon does not fly away from the earth nor is it </a:t>
            </a:r>
            <a:r>
              <a:rPr lang="en-US" b="1" dirty="0" smtClean="0"/>
              <a:t>drawn</a:t>
            </a:r>
            <a:r>
              <a:rPr lang="en-US" dirty="0" smtClean="0"/>
              <a:t> toward the earth. The </a:t>
            </a:r>
            <a:r>
              <a:rPr lang="en-US" b="1" dirty="0" smtClean="0"/>
              <a:t>forces</a:t>
            </a:r>
            <a:r>
              <a:rPr lang="en-US" dirty="0" smtClean="0"/>
              <a:t> (centrifugal and centripetal) are in delicate balance.</a:t>
            </a:r>
          </a:p>
          <a:p>
            <a:r>
              <a:rPr lang="en-US" dirty="0" smtClean="0"/>
              <a:t>At an instant, the moon has a greater </a:t>
            </a:r>
            <a:r>
              <a:rPr lang="en-US" b="1" dirty="0" smtClean="0"/>
              <a:t>attraction</a:t>
            </a:r>
            <a:r>
              <a:rPr lang="en-US" dirty="0" smtClean="0"/>
              <a:t> for the side of the earth </a:t>
            </a:r>
            <a:r>
              <a:rPr lang="en-US" b="1" dirty="0" smtClean="0"/>
              <a:t>facing</a:t>
            </a:r>
            <a:r>
              <a:rPr lang="en-US" dirty="0" smtClean="0"/>
              <a:t> it than for the opposite side.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response to this </a:t>
            </a:r>
            <a:r>
              <a:rPr lang="en-US" b="1" dirty="0" smtClean="0"/>
              <a:t>attraction</a:t>
            </a:r>
            <a:r>
              <a:rPr lang="en-US" dirty="0" smtClean="0"/>
              <a:t> (pull), the earth’s crust on the </a:t>
            </a:r>
            <a:r>
              <a:rPr lang="en-US" b="1" dirty="0" smtClean="0"/>
              <a:t>near</a:t>
            </a:r>
            <a:r>
              <a:rPr lang="en-US" dirty="0" smtClean="0"/>
              <a:t> side rises slightly upward toward the moon. The water, being a liquid and free to flow,</a:t>
            </a:r>
            <a:r>
              <a:rPr lang="en-US" b="1" dirty="0" smtClean="0"/>
              <a:t> rises </a:t>
            </a:r>
            <a:r>
              <a:rPr lang="en-US" dirty="0" smtClean="0"/>
              <a:t>up to create a tidal bulge creating one high tide.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5228" y="1967606"/>
            <a:ext cx="8654764" cy="3894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47158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Tidal Range</a:t>
            </a:r>
            <a:r>
              <a:rPr lang="en-US" dirty="0" smtClean="0"/>
              <a:t>: the difference in water level between high and low tides</a:t>
            </a:r>
            <a:endParaRPr lang="en-US" dirty="0"/>
          </a:p>
        </p:txBody>
      </p:sp>
      <p:pic>
        <p:nvPicPr>
          <p:cNvPr id="4" name="Picture 3" descr="Tidal Ran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4034" y="3275837"/>
            <a:ext cx="6858000" cy="29413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Spring Tide: the unusually </a:t>
            </a:r>
            <a:r>
              <a:rPr lang="en-US" b="1" dirty="0" smtClean="0"/>
              <a:t>high and low tides </a:t>
            </a:r>
            <a:r>
              <a:rPr lang="en-US" dirty="0" smtClean="0"/>
              <a:t>that occur as a result of the additional </a:t>
            </a:r>
            <a:r>
              <a:rPr lang="en-US" b="1" dirty="0" smtClean="0"/>
              <a:t>gravitational</a:t>
            </a:r>
            <a:r>
              <a:rPr lang="en-US" dirty="0" smtClean="0"/>
              <a:t> pull of the sun when the earth-moon-sun are in line during </a:t>
            </a:r>
            <a:r>
              <a:rPr lang="en-US" b="1" dirty="0" smtClean="0"/>
              <a:t>full</a:t>
            </a:r>
            <a:r>
              <a:rPr lang="en-US" dirty="0" smtClean="0"/>
              <a:t> moon and </a:t>
            </a:r>
            <a:r>
              <a:rPr lang="en-US" b="1" dirty="0" smtClean="0"/>
              <a:t>new</a:t>
            </a:r>
            <a:r>
              <a:rPr lang="en-US" dirty="0" smtClean="0"/>
              <a:t> moon phases. (</a:t>
            </a:r>
            <a:r>
              <a:rPr lang="en-US" dirty="0" err="1" smtClean="0"/>
              <a:t>ie</a:t>
            </a:r>
            <a:r>
              <a:rPr lang="en-US" dirty="0" smtClean="0"/>
              <a:t>: there’s a </a:t>
            </a:r>
            <a:r>
              <a:rPr lang="en-US" b="1" dirty="0" smtClean="0"/>
              <a:t>large tidal range</a:t>
            </a:r>
            <a:r>
              <a:rPr lang="en-US" dirty="0" smtClean="0"/>
              <a:t>/difference between high and low tide)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Neap Tide: The phenomenon of high tides being </a:t>
            </a:r>
            <a:r>
              <a:rPr lang="en-US" b="1" dirty="0" smtClean="0"/>
              <a:t>lower</a:t>
            </a:r>
            <a:r>
              <a:rPr lang="en-US" dirty="0" smtClean="0"/>
              <a:t> than average and low tides being </a:t>
            </a:r>
            <a:r>
              <a:rPr lang="en-US" b="1" dirty="0" smtClean="0"/>
              <a:t>higher</a:t>
            </a:r>
            <a:r>
              <a:rPr lang="en-US" dirty="0" smtClean="0"/>
              <a:t> than average (</a:t>
            </a:r>
            <a:r>
              <a:rPr lang="en-US" dirty="0" err="1" smtClean="0"/>
              <a:t>ie</a:t>
            </a:r>
            <a:r>
              <a:rPr lang="en-US" dirty="0" smtClean="0"/>
              <a:t>: small tidal range).</a:t>
            </a:r>
          </a:p>
          <a:p>
            <a:pPr lvl="1"/>
            <a:r>
              <a:rPr lang="en-US" dirty="0" smtClean="0"/>
              <a:t>This occurs during </a:t>
            </a:r>
            <a:r>
              <a:rPr lang="en-US" b="1" dirty="0" smtClean="0"/>
              <a:t>quarter-moon </a:t>
            </a:r>
            <a:r>
              <a:rPr lang="en-US" dirty="0" smtClean="0"/>
              <a:t>phases when the sun works at </a:t>
            </a:r>
            <a:r>
              <a:rPr lang="en-US" b="1" dirty="0" smtClean="0"/>
              <a:t>right angles </a:t>
            </a:r>
            <a:r>
              <a:rPr lang="en-US" dirty="0" smtClean="0"/>
              <a:t>to the moon.</a:t>
            </a:r>
          </a:p>
          <a:p>
            <a:pPr lvl="1"/>
            <a:r>
              <a:rPr lang="en-US" dirty="0" smtClean="0"/>
              <a:t>At this time, the moon’s and the sun’s forces work in </a:t>
            </a:r>
            <a:r>
              <a:rPr lang="en-US" b="1" dirty="0" smtClean="0"/>
              <a:t>opposition to </a:t>
            </a:r>
            <a:r>
              <a:rPr lang="en-US" dirty="0" smtClean="0"/>
              <a:t>each other.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Tides.gif"/>
          <p:cNvPicPr>
            <a:picLocks noGrp="1" noChangeAspect="1"/>
          </p:cNvPicPr>
          <p:nvPr>
            <p:ph idx="1"/>
          </p:nvPr>
        </p:nvPicPr>
        <p:blipFill>
          <a:blip r:embed="rId2"/>
          <a:srcRect l="-38249" r="-38249"/>
          <a:stretch>
            <a:fillRect/>
          </a:stretch>
        </p:blipFill>
        <p:spPr>
          <a:xfrm>
            <a:off x="130073" y="1612954"/>
            <a:ext cx="8966098" cy="5080000"/>
          </a:xfr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Infusion">
  <a:themeElements>
    <a:clrScheme name="Infusion">
      <a:dk1>
        <a:sysClr val="windowText" lastClr="000000"/>
      </a:dk1>
      <a:lt1>
        <a:sysClr val="window" lastClr="FFFFFF"/>
      </a:lt1>
      <a:dk2>
        <a:srgbClr val="2F1F58"/>
      </a:dk2>
      <a:lt2>
        <a:srgbClr val="B7A9E0"/>
      </a:lt2>
      <a:accent1>
        <a:srgbClr val="8C73D0"/>
      </a:accent1>
      <a:accent2>
        <a:srgbClr val="C2E8C4"/>
      </a:accent2>
      <a:accent3>
        <a:srgbClr val="C5A6E8"/>
      </a:accent3>
      <a:accent4>
        <a:srgbClr val="B45EC7"/>
      </a:accent4>
      <a:accent5>
        <a:srgbClr val="9FDAFB"/>
      </a:accent5>
      <a:accent6>
        <a:srgbClr val="95C5B0"/>
      </a:accent6>
      <a:hlink>
        <a:srgbClr val="744AE0"/>
      </a:hlink>
      <a:folHlink>
        <a:srgbClr val="8D8AD1"/>
      </a:folHlink>
    </a:clrScheme>
    <a:fontScheme name="Infusion">
      <a:majorFont>
        <a:latin typeface="Mistral"/>
        <a:ea typeface=""/>
        <a:cs typeface=""/>
        <a:font script="Jpan" typeface="ＭＳ Ｐ明朝"/>
      </a:majorFont>
      <a:minorFont>
        <a:latin typeface="Candara"/>
        <a:ea typeface=""/>
        <a:cs typeface=""/>
        <a:font script="Jpan" typeface="メイリオ"/>
      </a:minorFont>
    </a:fontScheme>
    <a:fmtScheme name="Infusion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70000"/>
                <a:satMod val="120000"/>
              </a:schemeClr>
              <a:schemeClr val="phClr">
                <a:tint val="70000"/>
                <a:satMod val="300000"/>
                <a:lumMod val="125000"/>
              </a:schemeClr>
            </a:duotone>
          </a:blip>
          <a:tile tx="0" ty="0" sx="50000" sy="5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70000"/>
                <a:satMod val="120000"/>
              </a:schemeClr>
              <a:schemeClr val="phClr">
                <a:tint val="70000"/>
                <a:satMod val="135000"/>
              </a:schemeClr>
            </a:duotone>
          </a:blip>
          <a:tile tx="0" ty="0" sx="40000" sy="40000" flip="none" algn="tl"/>
        </a:blipFill>
      </a:fillStyleLst>
      <a:lnStyleLst>
        <a:ln w="38100" cap="flat" cmpd="sng" algn="ctr">
          <a:solidFill>
            <a:schemeClr val="phClr">
              <a:alpha val="70000"/>
              <a:satMod val="105000"/>
            </a:schemeClr>
          </a:solidFill>
          <a:prstDash val="solid"/>
          <a:miter/>
        </a:ln>
        <a:ln w="50800" cap="flat" cmpd="sng" algn="ctr">
          <a:solidFill>
            <a:schemeClr val="phClr">
              <a:alpha val="50000"/>
            </a:schemeClr>
          </a:solidFill>
          <a:prstDash val="solid"/>
          <a:miter/>
        </a:ln>
        <a:ln w="88900" cap="flat" cmpd="sng" algn="ctr">
          <a:solidFill>
            <a:schemeClr val="phClr">
              <a:alpha val="40000"/>
            </a:schemeClr>
          </a:solidFill>
          <a:prstDash val="solid"/>
          <a:miter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innerShdw blurRad="190500" dir="13500000">
              <a:srgbClr val="000000">
                <a:alpha val="50000"/>
              </a:srgbClr>
            </a:innerShdw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blipFill rotWithShape="1">
          <a:blip xmlns:r="http://schemas.openxmlformats.org/officeDocument/2006/relationships" r:embed="rId3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4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5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Infusion.thmx</Template>
  <TotalTime>3386</TotalTime>
  <Words>417</Words>
  <Application>Microsoft Macintosh PowerPoint</Application>
  <PresentationFormat>On-screen Show (4:3)</PresentationFormat>
  <Paragraphs>37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Infusion</vt:lpstr>
      <vt:lpstr>Tides</vt:lpstr>
      <vt:lpstr>Tides</vt:lpstr>
      <vt:lpstr>Tides</vt:lpstr>
      <vt:lpstr>Tides</vt:lpstr>
      <vt:lpstr>PowerPoint Presentation</vt:lpstr>
      <vt:lpstr>Terms</vt:lpstr>
      <vt:lpstr>Terms</vt:lpstr>
      <vt:lpstr>Terms</vt:lpstr>
      <vt:lpstr>PowerPoint Presentation</vt:lpstr>
      <vt:lpstr>Tidal Ranges</vt:lpstr>
      <vt:lpstr>Current Moon Cycle</vt:lpstr>
      <vt:lpstr>Factors</vt:lpstr>
      <vt:lpstr>Bay of Fundy</vt:lpstr>
      <vt:lpstr>Bay of Fundy</vt:lpstr>
      <vt:lpstr>Why?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Tides</dc:title>
  <dc:creator>Carla Jackson</dc:creator>
  <cp:lastModifiedBy>Jeremy Barnes</cp:lastModifiedBy>
  <cp:revision>27</cp:revision>
  <dcterms:created xsi:type="dcterms:W3CDTF">2013-10-07T18:15:59Z</dcterms:created>
  <dcterms:modified xsi:type="dcterms:W3CDTF">2015-05-29T01:47:40Z</dcterms:modified>
</cp:coreProperties>
</file>