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5"/>
  </p:handoutMasterIdLst>
  <p:sldIdLst>
    <p:sldId id="256" r:id="rId2"/>
    <p:sldId id="257" r:id="rId3"/>
    <p:sldId id="258" r:id="rId4"/>
    <p:sldId id="264" r:id="rId5"/>
    <p:sldId id="265" r:id="rId6"/>
    <p:sldId id="259" r:id="rId7"/>
    <p:sldId id="260" r:id="rId8"/>
    <p:sldId id="261" r:id="rId9"/>
    <p:sldId id="276" r:id="rId10"/>
    <p:sldId id="262" r:id="rId11"/>
    <p:sldId id="267" r:id="rId12"/>
    <p:sldId id="266" r:id="rId13"/>
    <p:sldId id="268" r:id="rId14"/>
    <p:sldId id="278" r:id="rId15"/>
    <p:sldId id="269" r:id="rId16"/>
    <p:sldId id="270" r:id="rId17"/>
    <p:sldId id="271" r:id="rId18"/>
    <p:sldId id="275" r:id="rId19"/>
    <p:sldId id="273" r:id="rId20"/>
    <p:sldId id="263" r:id="rId21"/>
    <p:sldId id="274" r:id="rId22"/>
    <p:sldId id="277"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5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8FC429-F0D2-43FB-BC8E-15C1FE1066C6}" type="datetimeFigureOut">
              <a:rPr lang="en-US" smtClean="0"/>
              <a:pPr/>
              <a:t>15-05-11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D184E5-B25F-4040-9F26-2576CF579B56}" type="slidenum">
              <a:rPr lang="en-US" smtClean="0"/>
              <a:pPr/>
              <a:t>‹#›</a:t>
            </a:fld>
            <a:endParaRPr lang="en-US"/>
          </a:p>
        </p:txBody>
      </p:sp>
    </p:spTree>
    <p:extLst>
      <p:ext uri="{BB962C8B-B14F-4D97-AF65-F5344CB8AC3E}">
        <p14:creationId xmlns:p14="http://schemas.microsoft.com/office/powerpoint/2010/main" val="25424675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9D5C2805-DFC7-E641-907F-5583C9AA83AE}" type="datetimeFigureOut">
              <a:rPr lang="en-US" smtClean="0"/>
              <a:pPr/>
              <a:t>15-05-11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5A34F-3626-424E-B580-A239E37CB7E2}"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C2805-DFC7-E641-907F-5583C9AA83AE}" type="datetimeFigureOut">
              <a:rPr lang="en-US" smtClean="0"/>
              <a:pPr/>
              <a:t>15-05-11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85A34F-3626-424E-B580-A239E37CB7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D5C2805-DFC7-E641-907F-5583C9AA83AE}" type="datetimeFigureOut">
              <a:rPr lang="en-US" smtClean="0"/>
              <a:pPr/>
              <a:t>15-05-11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A34F-3626-424E-B580-A239E37CB7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D5C2805-DFC7-E641-907F-5583C9AA83AE}" type="datetimeFigureOut">
              <a:rPr lang="en-US" smtClean="0"/>
              <a:pPr/>
              <a:t>15-05-11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A34F-3626-424E-B580-A239E37CB7E2}"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D5C2805-DFC7-E641-907F-5583C9AA83AE}" type="datetimeFigureOut">
              <a:rPr lang="en-US" smtClean="0"/>
              <a:pPr/>
              <a:t>15-05-11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A34F-3626-424E-B580-A239E37CB7E2}"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9D5C2805-DFC7-E641-907F-5583C9AA83AE}" type="datetimeFigureOut">
              <a:rPr lang="en-US" smtClean="0"/>
              <a:pPr/>
              <a:t>15-05-11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5A34F-3626-424E-B580-A239E37CB7E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9D5C2805-DFC7-E641-907F-5583C9AA83AE}" type="datetimeFigureOut">
              <a:rPr lang="en-US" smtClean="0"/>
              <a:pPr/>
              <a:t>15-05-11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5A34F-3626-424E-B580-A239E37CB7E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5C2805-DFC7-E641-907F-5583C9AA83AE}" type="datetimeFigureOut">
              <a:rPr lang="en-US" smtClean="0"/>
              <a:pPr/>
              <a:t>15-05-11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5A34F-3626-424E-B580-A239E37CB7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9D5C2805-DFC7-E641-907F-5583C9AA83AE}" type="datetimeFigureOut">
              <a:rPr lang="en-US" smtClean="0"/>
              <a:pPr/>
              <a:t>15-05-11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5A34F-3626-424E-B580-A239E37CB7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D5C2805-DFC7-E641-907F-5583C9AA83AE}" type="datetimeFigureOut">
              <a:rPr lang="en-US" smtClean="0"/>
              <a:pPr/>
              <a:t>15-05-11</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285A34F-3626-424E-B580-A239E37CB7E2}"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9D5C2805-DFC7-E641-907F-5583C9AA83AE}" type="datetimeFigureOut">
              <a:rPr lang="en-US" smtClean="0"/>
              <a:pPr/>
              <a:t>15-05-11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A34F-3626-424E-B580-A239E37CB7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9D5C2805-DFC7-E641-907F-5583C9AA83AE}" type="datetimeFigureOut">
              <a:rPr lang="en-US" smtClean="0"/>
              <a:pPr/>
              <a:t>15-05-11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85A34F-3626-424E-B580-A239E37CB7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9D5C2805-DFC7-E641-907F-5583C9AA83AE}" type="datetimeFigureOut">
              <a:rPr lang="en-US" smtClean="0"/>
              <a:pPr/>
              <a:t>15-05-11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A34F-3626-424E-B580-A239E37CB7E2}"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9D5C2805-DFC7-E641-907F-5583C9AA83AE}" type="datetimeFigureOut">
              <a:rPr lang="en-US" smtClean="0"/>
              <a:pPr/>
              <a:t>15-05-11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A34F-3626-424E-B580-A239E37CB7E2}"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9D5C2805-DFC7-E641-907F-5583C9AA83AE}" type="datetimeFigureOut">
              <a:rPr lang="en-US" smtClean="0"/>
              <a:pPr/>
              <a:t>15-05-11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A34F-3626-424E-B580-A239E37CB7E2}"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9D5C2805-DFC7-E641-907F-5583C9AA83AE}" type="datetimeFigureOut">
              <a:rPr lang="en-US" smtClean="0"/>
              <a:pPr/>
              <a:t>15-05-11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5A34F-3626-424E-B580-A239E37CB7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9D5C2805-DFC7-E641-907F-5583C9AA83AE}" type="datetimeFigureOut">
              <a:rPr lang="en-US" smtClean="0"/>
              <a:pPr/>
              <a:t>15-05-11</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5285A34F-3626-424E-B580-A239E37CB7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Salinity</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on Winter Roads</a:t>
            </a:r>
            <a:endParaRPr lang="en-US" dirty="0"/>
          </a:p>
        </p:txBody>
      </p:sp>
      <p:sp>
        <p:nvSpPr>
          <p:cNvPr id="3" name="Content Placeholder 2"/>
          <p:cNvSpPr>
            <a:spLocks noGrp="1"/>
          </p:cNvSpPr>
          <p:nvPr>
            <p:ph idx="1"/>
          </p:nvPr>
        </p:nvSpPr>
        <p:spPr>
          <a:xfrm>
            <a:off x="739775" y="2072104"/>
            <a:ext cx="7662864" cy="4384843"/>
          </a:xfrm>
        </p:spPr>
        <p:txBody>
          <a:bodyPr>
            <a:normAutofit/>
          </a:bodyPr>
          <a:lstStyle/>
          <a:p>
            <a:r>
              <a:rPr lang="en-US" dirty="0" smtClean="0">
                <a:solidFill>
                  <a:srgbClr val="000000"/>
                </a:solidFill>
              </a:rPr>
              <a:t>The presence of salt alters the </a:t>
            </a:r>
            <a:r>
              <a:rPr lang="en-US" b="1" dirty="0" smtClean="0">
                <a:solidFill>
                  <a:srgbClr val="000000"/>
                </a:solidFill>
              </a:rPr>
              <a:t>properties</a:t>
            </a:r>
            <a:r>
              <a:rPr lang="en-US" dirty="0" smtClean="0">
                <a:solidFill>
                  <a:srgbClr val="000000"/>
                </a:solidFill>
              </a:rPr>
              <a:t> of pure water. Pure water has a </a:t>
            </a:r>
            <a:r>
              <a:rPr lang="en-US" b="1" dirty="0" smtClean="0">
                <a:solidFill>
                  <a:srgbClr val="000000"/>
                </a:solidFill>
              </a:rPr>
              <a:t>boiling </a:t>
            </a:r>
            <a:r>
              <a:rPr lang="en-US" dirty="0" smtClean="0">
                <a:solidFill>
                  <a:srgbClr val="000000"/>
                </a:solidFill>
              </a:rPr>
              <a:t>point</a:t>
            </a:r>
            <a:r>
              <a:rPr lang="en-US" b="1" dirty="0" smtClean="0">
                <a:solidFill>
                  <a:srgbClr val="000000"/>
                </a:solidFill>
              </a:rPr>
              <a:t> </a:t>
            </a:r>
            <a:r>
              <a:rPr lang="en-US" dirty="0" smtClean="0">
                <a:solidFill>
                  <a:srgbClr val="000000"/>
                </a:solidFill>
              </a:rPr>
              <a:t>of 100 degrees and a </a:t>
            </a:r>
            <a:r>
              <a:rPr lang="en-US" b="1" dirty="0" smtClean="0">
                <a:solidFill>
                  <a:srgbClr val="000000"/>
                </a:solidFill>
              </a:rPr>
              <a:t>freezing</a:t>
            </a:r>
            <a:r>
              <a:rPr lang="en-US" dirty="0" smtClean="0">
                <a:solidFill>
                  <a:srgbClr val="000000"/>
                </a:solidFill>
              </a:rPr>
              <a:t> point of 0 degrees. Salt affects both the boiling point and freezing point of water. Adding salt to water </a:t>
            </a:r>
            <a:r>
              <a:rPr lang="en-US" b="1" dirty="0" smtClean="0">
                <a:solidFill>
                  <a:srgbClr val="000000"/>
                </a:solidFill>
              </a:rPr>
              <a:t>increases</a:t>
            </a:r>
            <a:r>
              <a:rPr lang="en-US" dirty="0" smtClean="0">
                <a:solidFill>
                  <a:srgbClr val="000000"/>
                </a:solidFill>
              </a:rPr>
              <a:t> the boiling point and </a:t>
            </a:r>
            <a:r>
              <a:rPr lang="en-US" b="1" dirty="0" smtClean="0">
                <a:solidFill>
                  <a:srgbClr val="000000"/>
                </a:solidFill>
              </a:rPr>
              <a:t>lowers</a:t>
            </a:r>
            <a:r>
              <a:rPr lang="en-US" dirty="0" smtClean="0">
                <a:solidFill>
                  <a:srgbClr val="000000"/>
                </a:solidFill>
              </a:rPr>
              <a:t> the freezing point. Therefore, rather than freezing and forming ice at 0 degrees, salt lowers the freezing point, making ice form at about -5 degrees.</a:t>
            </a:r>
          </a:p>
          <a:p>
            <a:r>
              <a:rPr lang="en-US" dirty="0" smtClean="0">
                <a:solidFill>
                  <a:srgbClr val="000000"/>
                </a:solidFill>
              </a:rPr>
              <a:t>When </a:t>
            </a:r>
            <a:r>
              <a:rPr lang="en-US" b="1" dirty="0" smtClean="0">
                <a:solidFill>
                  <a:srgbClr val="000000"/>
                </a:solidFill>
              </a:rPr>
              <a:t>ice</a:t>
            </a:r>
            <a:r>
              <a:rPr lang="en-US" dirty="0" smtClean="0">
                <a:solidFill>
                  <a:srgbClr val="000000"/>
                </a:solidFill>
              </a:rPr>
              <a:t> forms in seawater, it is only the pure water that freezes. The salt stays behind, making the water beneath the ice more </a:t>
            </a:r>
            <a:r>
              <a:rPr lang="en-US" b="1" dirty="0" smtClean="0">
                <a:solidFill>
                  <a:srgbClr val="000000"/>
                </a:solidFill>
              </a:rPr>
              <a:t>salty</a:t>
            </a:r>
            <a:r>
              <a:rPr lang="en-US" dirty="0" smtClean="0">
                <a:solidFill>
                  <a:srgbClr val="000000"/>
                </a:solidFill>
              </a:rPr>
              <a:t>. </a:t>
            </a:r>
          </a:p>
          <a:p>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Salinity Changes</a:t>
            </a:r>
            <a:endParaRPr lang="en-US" dirty="0"/>
          </a:p>
        </p:txBody>
      </p:sp>
      <p:sp>
        <p:nvSpPr>
          <p:cNvPr id="3" name="Content Placeholder 2"/>
          <p:cNvSpPr>
            <a:spLocks noGrp="1"/>
          </p:cNvSpPr>
          <p:nvPr>
            <p:ph idx="1"/>
          </p:nvPr>
        </p:nvSpPr>
        <p:spPr/>
        <p:txBody>
          <a:bodyPr/>
          <a:lstStyle/>
          <a:p>
            <a:r>
              <a:rPr lang="en-US" dirty="0" smtClean="0">
                <a:solidFill>
                  <a:srgbClr val="000000"/>
                </a:solidFill>
              </a:rPr>
              <a:t>Salinity is below average where a large amount of fresh water enters the ocean. When ocean water </a:t>
            </a:r>
            <a:r>
              <a:rPr lang="en-US" b="1" dirty="0" smtClean="0">
                <a:solidFill>
                  <a:srgbClr val="000000"/>
                </a:solidFill>
              </a:rPr>
              <a:t>evaporates</a:t>
            </a:r>
            <a:r>
              <a:rPr lang="en-US" dirty="0" smtClean="0">
                <a:solidFill>
                  <a:srgbClr val="000000"/>
                </a:solidFill>
              </a:rPr>
              <a:t>, the water becomes </a:t>
            </a:r>
            <a:r>
              <a:rPr lang="en-US" b="1" dirty="0" smtClean="0">
                <a:solidFill>
                  <a:srgbClr val="000000"/>
                </a:solidFill>
              </a:rPr>
              <a:t>more</a:t>
            </a:r>
            <a:r>
              <a:rPr lang="en-US" dirty="0" smtClean="0">
                <a:solidFill>
                  <a:srgbClr val="000000"/>
                </a:solidFill>
              </a:rPr>
              <a:t> dense because </a:t>
            </a:r>
            <a:r>
              <a:rPr lang="en-US" dirty="0" smtClean="0">
                <a:solidFill>
                  <a:srgbClr val="000000"/>
                </a:solidFill>
              </a:rPr>
              <a:t>the </a:t>
            </a:r>
            <a:r>
              <a:rPr lang="en-US" dirty="0" smtClean="0">
                <a:solidFill>
                  <a:srgbClr val="000000"/>
                </a:solidFill>
              </a:rPr>
              <a:t>salt remains in the water.</a:t>
            </a:r>
          </a:p>
          <a:p>
            <a:r>
              <a:rPr lang="en-US" dirty="0" smtClean="0">
                <a:solidFill>
                  <a:srgbClr val="000000"/>
                </a:solidFill>
              </a:rPr>
              <a:t>Salinity is reduced in areas of heavy </a:t>
            </a:r>
            <a:r>
              <a:rPr lang="en-US" b="1" dirty="0" smtClean="0">
                <a:solidFill>
                  <a:srgbClr val="000000"/>
                </a:solidFill>
              </a:rPr>
              <a:t>rainfall</a:t>
            </a:r>
            <a:r>
              <a:rPr lang="en-US" dirty="0" smtClean="0">
                <a:solidFill>
                  <a:srgbClr val="000000"/>
                </a:solidFill>
              </a:rPr>
              <a:t>, such as the </a:t>
            </a:r>
            <a:r>
              <a:rPr lang="en-US" b="1" dirty="0" smtClean="0">
                <a:solidFill>
                  <a:srgbClr val="000000"/>
                </a:solidFill>
              </a:rPr>
              <a:t>equator</a:t>
            </a:r>
            <a:r>
              <a:rPr lang="en-US" dirty="0" smtClean="0">
                <a:solidFill>
                  <a:srgbClr val="000000"/>
                </a:solidFill>
              </a:rPr>
              <a:t>. It also occurs where glaciers enter the oceans and at the mouth of rivers. </a:t>
            </a:r>
          </a:p>
          <a:p>
            <a:endParaRPr lang="en-US" dirty="0" smtClean="0">
              <a:solidFill>
                <a:srgbClr val="000000"/>
              </a:solidFill>
            </a:endParaRPr>
          </a:p>
          <a:p>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alinity Cycle.png"/>
          <p:cNvPicPr>
            <a:picLocks noGrp="1" noChangeAspect="1"/>
          </p:cNvPicPr>
          <p:nvPr>
            <p:ph idx="1"/>
          </p:nvPr>
        </p:nvPicPr>
        <p:blipFill>
          <a:blip r:embed="rId2"/>
          <a:srcRect t="-64" b="-64"/>
          <a:stretch>
            <a:fillRect/>
          </a:stretch>
        </p:blipFill>
        <p:spPr>
          <a:xfrm>
            <a:off x="739775" y="985838"/>
            <a:ext cx="7662863" cy="5051425"/>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salt?!?!</a:t>
            </a:r>
            <a:endParaRPr lang="en-US" dirty="0"/>
          </a:p>
        </p:txBody>
      </p:sp>
      <p:sp>
        <p:nvSpPr>
          <p:cNvPr id="3" name="Content Placeholder 2"/>
          <p:cNvSpPr>
            <a:spLocks noGrp="1"/>
          </p:cNvSpPr>
          <p:nvPr>
            <p:ph idx="1"/>
          </p:nvPr>
        </p:nvSpPr>
        <p:spPr/>
        <p:txBody>
          <a:bodyPr/>
          <a:lstStyle/>
          <a:p>
            <a:r>
              <a:rPr lang="en-US" dirty="0" smtClean="0"/>
              <a:t>If all the salts in the oceans of the world were dried up, they would yield enough salt to cover all of the Earth’s landmasses to a depth of 150 ft!!! That’s a lot of salt!</a:t>
            </a:r>
          </a:p>
          <a:p>
            <a:endParaRPr lang="en-US" dirty="0"/>
          </a:p>
        </p:txBody>
      </p:sp>
      <p:pic>
        <p:nvPicPr>
          <p:cNvPr id="4" name="Picture 3" descr="World.png"/>
          <p:cNvPicPr>
            <a:picLocks noChangeAspect="1"/>
          </p:cNvPicPr>
          <p:nvPr/>
        </p:nvPicPr>
        <p:blipFill>
          <a:blip r:embed="rId2"/>
          <a:stretch>
            <a:fillRect/>
          </a:stretch>
        </p:blipFill>
        <p:spPr>
          <a:xfrm>
            <a:off x="3578418" y="4050099"/>
            <a:ext cx="1987164" cy="19871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 Sea (High Salt Content)</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=ZhL68D9BPiw</a:t>
            </a:r>
          </a:p>
        </p:txBody>
      </p:sp>
    </p:spTree>
    <p:extLst>
      <p:ext uri="{BB962C8B-B14F-4D97-AF65-F5344CB8AC3E}">
        <p14:creationId xmlns:p14="http://schemas.microsoft.com/office/powerpoint/2010/main" val="61383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Salt Come From?</a:t>
            </a:r>
            <a:endParaRPr lang="en-US" dirty="0"/>
          </a:p>
        </p:txBody>
      </p:sp>
      <p:sp>
        <p:nvSpPr>
          <p:cNvPr id="3" name="Content Placeholder 2"/>
          <p:cNvSpPr>
            <a:spLocks noGrp="1"/>
          </p:cNvSpPr>
          <p:nvPr>
            <p:ph idx="1"/>
          </p:nvPr>
        </p:nvSpPr>
        <p:spPr/>
        <p:txBody>
          <a:bodyPr/>
          <a:lstStyle/>
          <a:p>
            <a:r>
              <a:rPr lang="en-US" dirty="0" smtClean="0">
                <a:solidFill>
                  <a:srgbClr val="000000"/>
                </a:solidFill>
              </a:rPr>
              <a:t>Weathering of Rocks on Land</a:t>
            </a:r>
          </a:p>
          <a:p>
            <a:r>
              <a:rPr lang="en-US" dirty="0" smtClean="0">
                <a:solidFill>
                  <a:srgbClr val="000000"/>
                </a:solidFill>
              </a:rPr>
              <a:t>Volcanic Gases</a:t>
            </a:r>
          </a:p>
          <a:p>
            <a:r>
              <a:rPr lang="en-US" dirty="0" smtClean="0">
                <a:solidFill>
                  <a:srgbClr val="000000"/>
                </a:solidFill>
              </a:rPr>
              <a:t>Circulation at Deep Sea </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Weathering of Rocks</a:t>
            </a:r>
            <a:endParaRPr lang="en-US" dirty="0"/>
          </a:p>
        </p:txBody>
      </p:sp>
      <p:sp>
        <p:nvSpPr>
          <p:cNvPr id="3" name="Content Placeholder 2"/>
          <p:cNvSpPr>
            <a:spLocks noGrp="1"/>
          </p:cNvSpPr>
          <p:nvPr>
            <p:ph idx="1"/>
          </p:nvPr>
        </p:nvSpPr>
        <p:spPr>
          <a:xfrm>
            <a:off x="739775" y="2783054"/>
            <a:ext cx="7662864" cy="3254210"/>
          </a:xfrm>
        </p:spPr>
        <p:txBody>
          <a:bodyPr/>
          <a:lstStyle/>
          <a:p>
            <a:r>
              <a:rPr lang="en-US" dirty="0" smtClean="0">
                <a:solidFill>
                  <a:schemeClr val="tx1"/>
                </a:solidFill>
              </a:rPr>
              <a:t>Rain is slightly </a:t>
            </a:r>
            <a:r>
              <a:rPr lang="en-US" b="1" dirty="0" smtClean="0">
                <a:solidFill>
                  <a:schemeClr val="tx1"/>
                </a:solidFill>
              </a:rPr>
              <a:t>acidic</a:t>
            </a:r>
            <a:r>
              <a:rPr lang="en-US" dirty="0" smtClean="0">
                <a:solidFill>
                  <a:schemeClr val="tx1"/>
                </a:solidFill>
              </a:rPr>
              <a:t> and dissolves rocks and sediments in a slow process called weathering.</a:t>
            </a:r>
          </a:p>
          <a:p>
            <a:r>
              <a:rPr lang="en-US" dirty="0" smtClean="0">
                <a:solidFill>
                  <a:schemeClr val="tx1"/>
                </a:solidFill>
              </a:rPr>
              <a:t>Calcium carbonate is particularly vulnerable to weathering.</a:t>
            </a:r>
          </a:p>
          <a:p>
            <a:r>
              <a:rPr lang="en-US" dirty="0" smtClean="0">
                <a:solidFill>
                  <a:schemeClr val="tx1"/>
                </a:solidFill>
              </a:rPr>
              <a:t>Runoff and rivers carry the </a:t>
            </a:r>
            <a:r>
              <a:rPr lang="en-US" b="1" dirty="0" smtClean="0">
                <a:solidFill>
                  <a:schemeClr val="tx1"/>
                </a:solidFill>
              </a:rPr>
              <a:t>dissolved minerals </a:t>
            </a:r>
            <a:r>
              <a:rPr lang="en-US" dirty="0" smtClean="0">
                <a:solidFill>
                  <a:schemeClr val="tx1"/>
                </a:solidFill>
              </a:rPr>
              <a:t>from the land to the sea.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Volcanic Gases</a:t>
            </a:r>
            <a:endParaRPr lang="en-US" dirty="0"/>
          </a:p>
        </p:txBody>
      </p:sp>
      <p:sp>
        <p:nvSpPr>
          <p:cNvPr id="3" name="Content Placeholder 2"/>
          <p:cNvSpPr>
            <a:spLocks noGrp="1"/>
          </p:cNvSpPr>
          <p:nvPr>
            <p:ph idx="1"/>
          </p:nvPr>
        </p:nvSpPr>
        <p:spPr>
          <a:xfrm>
            <a:off x="739775" y="2512856"/>
            <a:ext cx="7662864" cy="3524408"/>
          </a:xfrm>
        </p:spPr>
        <p:txBody>
          <a:bodyPr/>
          <a:lstStyle/>
          <a:p>
            <a:r>
              <a:rPr lang="en-US" dirty="0" smtClean="0">
                <a:solidFill>
                  <a:srgbClr val="000000"/>
                </a:solidFill>
              </a:rPr>
              <a:t>Volcanoes spew gas rich in </a:t>
            </a:r>
            <a:r>
              <a:rPr lang="en-US" b="1" dirty="0" smtClean="0">
                <a:solidFill>
                  <a:srgbClr val="000000"/>
                </a:solidFill>
              </a:rPr>
              <a:t>chlorine</a:t>
            </a:r>
            <a:r>
              <a:rPr lang="en-US" dirty="0" smtClean="0">
                <a:solidFill>
                  <a:srgbClr val="000000"/>
                </a:solidFill>
              </a:rPr>
              <a:t> and sulfate (salts) from the Earth’s interior.</a:t>
            </a:r>
          </a:p>
          <a:p>
            <a:pPr>
              <a:buNone/>
            </a:pPr>
            <a:endParaRPr lang="en-US" dirty="0">
              <a:solidFill>
                <a:srgbClr val="000000"/>
              </a:solidFill>
            </a:endParaRPr>
          </a:p>
        </p:txBody>
      </p:sp>
      <p:pic>
        <p:nvPicPr>
          <p:cNvPr id="4" name="Picture 3" descr="Volcano.png"/>
          <p:cNvPicPr>
            <a:picLocks noChangeAspect="1"/>
          </p:cNvPicPr>
          <p:nvPr/>
        </p:nvPicPr>
        <p:blipFill>
          <a:blip r:embed="rId2"/>
          <a:stretch>
            <a:fillRect/>
          </a:stretch>
        </p:blipFill>
        <p:spPr>
          <a:xfrm>
            <a:off x="2295295" y="3658670"/>
            <a:ext cx="4553409" cy="30356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Sources of Salt</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a:t>
            </a:r>
            <a:r>
              <a:rPr lang="en-US" dirty="0" err="1"/>
              <a:t>EIDSMzXXzLM</a:t>
            </a:r>
            <a:endParaRPr lang="en-US" dirty="0"/>
          </a:p>
        </p:txBody>
      </p:sp>
    </p:spTree>
    <p:extLst>
      <p:ext uri="{BB962C8B-B14F-4D97-AF65-F5344CB8AC3E}">
        <p14:creationId xmlns:p14="http://schemas.microsoft.com/office/powerpoint/2010/main" val="127627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Salt Content</a:t>
            </a:r>
            <a:endParaRPr lang="en-US" dirty="0"/>
          </a:p>
        </p:txBody>
      </p:sp>
      <p:pic>
        <p:nvPicPr>
          <p:cNvPr id="4" name="Content Placeholder 3" descr="Ocean Salt Content.png"/>
          <p:cNvPicPr>
            <a:picLocks noGrp="1" noChangeAspect="1"/>
          </p:cNvPicPr>
          <p:nvPr>
            <p:ph idx="1"/>
          </p:nvPr>
        </p:nvPicPr>
        <p:blipFill>
          <a:blip r:embed="rId2"/>
          <a:srcRect l="-30668" r="-30668"/>
          <a:stretch>
            <a:fillRect/>
          </a:stretch>
        </p:blipFill>
        <p:spPr>
          <a:xfrm>
            <a:off x="-1702346" y="1585840"/>
            <a:ext cx="12066794" cy="5144681"/>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Salinity</a:t>
            </a:r>
            <a:endParaRPr lang="en-US" dirty="0"/>
          </a:p>
        </p:txBody>
      </p:sp>
      <p:sp>
        <p:nvSpPr>
          <p:cNvPr id="3" name="Content Placeholder 2"/>
          <p:cNvSpPr>
            <a:spLocks noGrp="1"/>
          </p:cNvSpPr>
          <p:nvPr>
            <p:ph idx="1"/>
          </p:nvPr>
        </p:nvSpPr>
        <p:spPr/>
        <p:txBody>
          <a:bodyPr/>
          <a:lstStyle/>
          <a:p>
            <a:r>
              <a:rPr lang="en-US" dirty="0" smtClean="0">
                <a:solidFill>
                  <a:srgbClr val="000000"/>
                </a:solidFill>
              </a:rPr>
              <a:t>“Salinity” is defined as the amount of </a:t>
            </a:r>
            <a:r>
              <a:rPr lang="en-US" b="1" dirty="0" smtClean="0">
                <a:solidFill>
                  <a:srgbClr val="000000"/>
                </a:solidFill>
              </a:rPr>
              <a:t>dissolved solids </a:t>
            </a:r>
            <a:r>
              <a:rPr lang="en-US" dirty="0" smtClean="0">
                <a:solidFill>
                  <a:srgbClr val="000000"/>
                </a:solidFill>
              </a:rPr>
              <a:t>in the water. The most common dissolved solid is sodium chloride, commonly known </a:t>
            </a:r>
            <a:r>
              <a:rPr lang="en-US" b="1" dirty="0" smtClean="0">
                <a:solidFill>
                  <a:srgbClr val="000000"/>
                </a:solidFill>
              </a:rPr>
              <a:t>as table salt</a:t>
            </a:r>
            <a:r>
              <a:rPr lang="en-US" dirty="0" smtClean="0">
                <a:solidFill>
                  <a:srgbClr val="000000"/>
                </a:solidFill>
              </a:rPr>
              <a:t>.</a:t>
            </a:r>
          </a:p>
          <a:p>
            <a:r>
              <a:rPr lang="en-US" dirty="0" smtClean="0">
                <a:solidFill>
                  <a:srgbClr val="000000"/>
                </a:solidFill>
              </a:rPr>
              <a:t>The salinity of the oceans averages 3.45% by weight. This is usually expressed in “</a:t>
            </a:r>
            <a:r>
              <a:rPr lang="en-US" b="1" dirty="0" smtClean="0">
                <a:solidFill>
                  <a:srgbClr val="000000"/>
                </a:solidFill>
              </a:rPr>
              <a:t>parts per thousand</a:t>
            </a:r>
            <a:r>
              <a:rPr lang="en-US" dirty="0" smtClean="0">
                <a:solidFill>
                  <a:srgbClr val="000000"/>
                </a:solidFill>
              </a:rPr>
              <a:t>”, making the average salinity of seawater 34.5 ppt.</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739775" y="2379580"/>
            <a:ext cx="7662864" cy="3657684"/>
          </a:xfrm>
        </p:spPr>
        <p:txBody>
          <a:bodyPr>
            <a:normAutofit/>
          </a:bodyPr>
          <a:lstStyle/>
          <a:p>
            <a:r>
              <a:rPr lang="en-US" dirty="0" smtClean="0">
                <a:solidFill>
                  <a:schemeClr val="tx1"/>
                </a:solidFill>
              </a:rPr>
              <a:t>Halocline – </a:t>
            </a:r>
            <a:r>
              <a:rPr lang="en-US" dirty="0" smtClean="0">
                <a:solidFill>
                  <a:schemeClr val="tx1"/>
                </a:solidFill>
              </a:rPr>
              <a:t>The</a:t>
            </a:r>
            <a:r>
              <a:rPr lang="en-US" dirty="0" smtClean="0">
                <a:solidFill>
                  <a:schemeClr val="tx1"/>
                </a:solidFill>
              </a:rPr>
              <a:t> </a:t>
            </a:r>
            <a:r>
              <a:rPr lang="en-US" dirty="0" smtClean="0">
                <a:solidFill>
                  <a:schemeClr val="tx1"/>
                </a:solidFill>
              </a:rPr>
              <a:t>zone of the ocean in which salinity increases rapidly with depth</a:t>
            </a:r>
          </a:p>
          <a:p>
            <a:r>
              <a:rPr lang="en-US" dirty="0" err="1" smtClean="0">
                <a:solidFill>
                  <a:schemeClr val="tx1"/>
                </a:solidFill>
              </a:rPr>
              <a:t>Pycnocline</a:t>
            </a:r>
            <a:r>
              <a:rPr lang="en-US" dirty="0" smtClean="0">
                <a:solidFill>
                  <a:schemeClr val="tx1"/>
                </a:solidFill>
              </a:rPr>
              <a:t> – </a:t>
            </a:r>
            <a:r>
              <a:rPr lang="en-US" dirty="0" smtClean="0">
                <a:solidFill>
                  <a:schemeClr val="tx1"/>
                </a:solidFill>
              </a:rPr>
              <a:t>The </a:t>
            </a:r>
            <a:r>
              <a:rPr lang="en-US" dirty="0" smtClean="0">
                <a:solidFill>
                  <a:schemeClr val="tx1"/>
                </a:solidFill>
              </a:rPr>
              <a:t>zone of the ocean in which density increases rapidly with depth. Temperature falls and salinity rises in this zone.</a:t>
            </a:r>
          </a:p>
          <a:p>
            <a:pPr>
              <a:spcAft>
                <a:spcPts val="1200"/>
              </a:spcAft>
            </a:pPr>
            <a:r>
              <a:rPr lang="en-US" dirty="0" err="1" smtClean="0">
                <a:solidFill>
                  <a:schemeClr val="tx1"/>
                </a:solidFill>
              </a:rPr>
              <a:t>Thermocline</a:t>
            </a:r>
            <a:r>
              <a:rPr lang="en-US" dirty="0" smtClean="0">
                <a:solidFill>
                  <a:schemeClr val="tx1"/>
                </a:solidFill>
              </a:rPr>
              <a:t> – The zone of the ocean in which temperature decreases rapidly with depth.</a:t>
            </a:r>
          </a:p>
          <a:p>
            <a:endParaRPr lang="en-US"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ig_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571"/>
            <a:ext cx="9054378" cy="5870255"/>
          </a:xfrm>
          <a:prstGeom prst="rect">
            <a:avLst/>
          </a:prstGeom>
        </p:spPr>
      </p:pic>
    </p:spTree>
    <p:extLst>
      <p:ext uri="{BB962C8B-B14F-4D97-AF65-F5344CB8AC3E}">
        <p14:creationId xmlns:p14="http://schemas.microsoft.com/office/powerpoint/2010/main" val="390333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Halocline Video</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=dHn80f3lAUs</a:t>
            </a:r>
          </a:p>
        </p:txBody>
      </p:sp>
    </p:spTree>
    <p:extLst>
      <p:ext uri="{BB962C8B-B14F-4D97-AF65-F5344CB8AC3E}">
        <p14:creationId xmlns:p14="http://schemas.microsoft.com/office/powerpoint/2010/main" val="130601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a:t>
            </a:r>
            <a:r>
              <a:rPr lang="en-US" dirty="0" err="1" smtClean="0"/>
              <a:t>Webquest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3264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Affects Salinity?</a:t>
            </a:r>
            <a:endParaRPr lang="en-US" dirty="0"/>
          </a:p>
        </p:txBody>
      </p:sp>
      <p:sp>
        <p:nvSpPr>
          <p:cNvPr id="3" name="Content Placeholder 2"/>
          <p:cNvSpPr>
            <a:spLocks noGrp="1"/>
          </p:cNvSpPr>
          <p:nvPr>
            <p:ph idx="1"/>
          </p:nvPr>
        </p:nvSpPr>
        <p:spPr>
          <a:xfrm>
            <a:off x="739775" y="2473158"/>
            <a:ext cx="7662864" cy="3564106"/>
          </a:xfrm>
        </p:spPr>
        <p:txBody>
          <a:bodyPr/>
          <a:lstStyle/>
          <a:p>
            <a:r>
              <a:rPr lang="en-US" dirty="0" smtClean="0">
                <a:solidFill>
                  <a:srgbClr val="000000"/>
                </a:solidFill>
              </a:rPr>
              <a:t>The salinity changes constantly due to many natural factors. When the air is warm, the air can hold more moisture. Water </a:t>
            </a:r>
            <a:r>
              <a:rPr lang="en-US" b="1" dirty="0" smtClean="0">
                <a:solidFill>
                  <a:srgbClr val="000000"/>
                </a:solidFill>
              </a:rPr>
              <a:t>evaporates</a:t>
            </a:r>
            <a:r>
              <a:rPr lang="en-US" dirty="0" smtClean="0">
                <a:solidFill>
                  <a:srgbClr val="000000"/>
                </a:solidFill>
              </a:rPr>
              <a:t> leaving the same amount of salt dissolved in less water. This causes an increase in the concentration (the amount of dissolved salts per unit volume) of the seawater. The higher the salt concentration of the water, the more dense the water. For example, the salinity of the Red Sea is 41%. This abnormally high salinity is caused by </a:t>
            </a:r>
            <a:r>
              <a:rPr lang="en-US" b="1" dirty="0" smtClean="0">
                <a:solidFill>
                  <a:srgbClr val="000000"/>
                </a:solidFill>
              </a:rPr>
              <a:t>high evaporation</a:t>
            </a:r>
            <a:r>
              <a:rPr lang="en-US" dirty="0" smtClean="0">
                <a:solidFill>
                  <a:srgbClr val="000000"/>
                </a:solidFill>
              </a:rPr>
              <a:t> and little </a:t>
            </a:r>
            <a:r>
              <a:rPr lang="en-US" b="1" dirty="0" smtClean="0">
                <a:solidFill>
                  <a:srgbClr val="000000"/>
                </a:solidFill>
              </a:rPr>
              <a:t>precipitation</a:t>
            </a:r>
            <a:r>
              <a:rPr lang="en-US" dirty="0" smtClean="0">
                <a:solidFill>
                  <a:srgbClr val="000000"/>
                </a:solidFill>
              </a:rPr>
              <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Brackish Water</a:t>
            </a:r>
            <a:endParaRPr lang="en-US" dirty="0"/>
          </a:p>
        </p:txBody>
      </p:sp>
      <p:sp>
        <p:nvSpPr>
          <p:cNvPr id="3" name="Content Placeholder 2"/>
          <p:cNvSpPr>
            <a:spLocks noGrp="1"/>
          </p:cNvSpPr>
          <p:nvPr>
            <p:ph idx="1"/>
          </p:nvPr>
        </p:nvSpPr>
        <p:spPr/>
        <p:txBody>
          <a:bodyPr/>
          <a:lstStyle/>
          <a:p>
            <a:r>
              <a:rPr lang="en-US" dirty="0" smtClean="0">
                <a:solidFill>
                  <a:srgbClr val="000000"/>
                </a:solidFill>
              </a:rPr>
              <a:t>Water </a:t>
            </a:r>
            <a:r>
              <a:rPr lang="en-US" dirty="0" smtClean="0">
                <a:solidFill>
                  <a:srgbClr val="000000"/>
                </a:solidFill>
              </a:rPr>
              <a:t>with a salinity of 1.7% is called “</a:t>
            </a:r>
            <a:r>
              <a:rPr lang="en-US" b="1" dirty="0" smtClean="0">
                <a:solidFill>
                  <a:srgbClr val="000000"/>
                </a:solidFill>
              </a:rPr>
              <a:t>brackish </a:t>
            </a:r>
            <a:r>
              <a:rPr lang="en-US" b="1" dirty="0" smtClean="0">
                <a:solidFill>
                  <a:srgbClr val="000000"/>
                </a:solidFill>
              </a:rPr>
              <a:t>water</a:t>
            </a:r>
          </a:p>
          <a:p>
            <a:pPr lvl="1"/>
            <a:r>
              <a:rPr lang="en-US" b="1" dirty="0" smtClean="0">
                <a:solidFill>
                  <a:srgbClr val="000000"/>
                </a:solidFill>
              </a:rPr>
              <a:t>(more salt than freshwater, but less salt than seawater)</a:t>
            </a:r>
          </a:p>
          <a:p>
            <a:pPr lvl="2"/>
            <a:r>
              <a:rPr lang="en-US" b="1" dirty="0" smtClean="0">
                <a:solidFill>
                  <a:srgbClr val="000000"/>
                </a:solidFill>
              </a:rPr>
              <a:t>Ex: Estuaries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linity Diagram.png"/>
          <p:cNvPicPr>
            <a:picLocks noGrp="1" noChangeAspect="1"/>
          </p:cNvPicPr>
          <p:nvPr>
            <p:ph idx="1"/>
          </p:nvPr>
        </p:nvPicPr>
        <p:blipFill>
          <a:blip r:embed="rId2"/>
          <a:srcRect l="-114513" r="-114513"/>
          <a:stretch>
            <a:fillRect/>
          </a:stretch>
        </p:blipFill>
        <p:spPr>
          <a:xfrm>
            <a:off x="-3133705" y="10402"/>
            <a:ext cx="16060885" cy="6847598"/>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Salt…</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rPr>
              <a:t>Salt </a:t>
            </a:r>
            <a:r>
              <a:rPr lang="en-US" dirty="0" smtClean="0">
                <a:solidFill>
                  <a:srgbClr val="000000"/>
                </a:solidFill>
              </a:rPr>
              <a:t>has always been a very valuable commodity to mankind. Its antiseptic and </a:t>
            </a:r>
            <a:r>
              <a:rPr lang="en-US" b="1" dirty="0" smtClean="0">
                <a:solidFill>
                  <a:srgbClr val="000000"/>
                </a:solidFill>
              </a:rPr>
              <a:t>preservative</a:t>
            </a:r>
            <a:r>
              <a:rPr lang="en-US" dirty="0" smtClean="0">
                <a:solidFill>
                  <a:srgbClr val="000000"/>
                </a:solidFill>
              </a:rPr>
              <a:t> powers have long been known. </a:t>
            </a:r>
          </a:p>
          <a:p>
            <a:r>
              <a:rPr lang="en-US" dirty="0" smtClean="0">
                <a:solidFill>
                  <a:srgbClr val="000000"/>
                </a:solidFill>
              </a:rPr>
              <a:t>Salt keeps our body chemistry in balance. </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 Money?</a:t>
            </a:r>
            <a:endParaRPr lang="en-US" dirty="0"/>
          </a:p>
        </p:txBody>
      </p:sp>
      <p:sp>
        <p:nvSpPr>
          <p:cNvPr id="3" name="Content Placeholder 2"/>
          <p:cNvSpPr>
            <a:spLocks noGrp="1"/>
          </p:cNvSpPr>
          <p:nvPr>
            <p:ph idx="1"/>
          </p:nvPr>
        </p:nvSpPr>
        <p:spPr/>
        <p:txBody>
          <a:bodyPr/>
          <a:lstStyle/>
          <a:p>
            <a:r>
              <a:rPr lang="en-US" dirty="0" smtClean="0">
                <a:solidFill>
                  <a:srgbClr val="000000"/>
                </a:solidFill>
              </a:rPr>
              <a:t>Salt has always been used as a </a:t>
            </a:r>
            <a:r>
              <a:rPr lang="en-US" b="1" dirty="0" smtClean="0">
                <a:solidFill>
                  <a:srgbClr val="000000"/>
                </a:solidFill>
              </a:rPr>
              <a:t>currency</a:t>
            </a:r>
            <a:r>
              <a:rPr lang="en-US" dirty="0" smtClean="0">
                <a:solidFill>
                  <a:srgbClr val="000000"/>
                </a:solidFill>
              </a:rPr>
              <a:t>, and the word “salary” comes from the word “salt” (ex: to earn one’s salt”). Even today, many tropical tribal societies still use salt as currency.</a:t>
            </a:r>
          </a:p>
          <a:p>
            <a:r>
              <a:rPr lang="en-US" dirty="0" smtClean="0">
                <a:solidFill>
                  <a:srgbClr val="000000"/>
                </a:solidFill>
              </a:rPr>
              <a:t>If the ocean makes up 90% of all the water on the planet, how do we get enough fresh drinking water?</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Desalinating Water</a:t>
            </a:r>
            <a:endParaRPr lang="en-US" dirty="0"/>
          </a:p>
        </p:txBody>
      </p:sp>
      <p:sp>
        <p:nvSpPr>
          <p:cNvPr id="3" name="Content Placeholder 2"/>
          <p:cNvSpPr>
            <a:spLocks noGrp="1"/>
          </p:cNvSpPr>
          <p:nvPr>
            <p:ph idx="1"/>
          </p:nvPr>
        </p:nvSpPr>
        <p:spPr/>
        <p:txBody>
          <a:bodyPr/>
          <a:lstStyle/>
          <a:p>
            <a:r>
              <a:rPr lang="en-US" dirty="0" smtClean="0">
                <a:solidFill>
                  <a:srgbClr val="000000"/>
                </a:solidFill>
              </a:rPr>
              <a:t>The technology to desalinate (remove salt) from seawater has been around for a while. The most common method of removing the salt is called “</a:t>
            </a:r>
            <a:r>
              <a:rPr lang="en-US" b="1" dirty="0" smtClean="0">
                <a:solidFill>
                  <a:srgbClr val="000000"/>
                </a:solidFill>
              </a:rPr>
              <a:t>reverse osmosis</a:t>
            </a:r>
            <a:r>
              <a:rPr lang="en-US" dirty="0" smtClean="0">
                <a:solidFill>
                  <a:srgbClr val="000000"/>
                </a:solidFill>
              </a:rPr>
              <a:t>”. Now, this process has become such commonplace that many large ocean-going cruise ships and entire towns can be supplied with fresh water using this technology.</a:t>
            </a:r>
          </a:p>
          <a:p>
            <a:r>
              <a:rPr lang="en-US" dirty="0" smtClean="0">
                <a:solidFill>
                  <a:srgbClr val="000000"/>
                </a:solidFill>
              </a:rPr>
              <a:t>Ever wonder why we put salt on the roads in the winter? </a:t>
            </a:r>
          </a:p>
          <a:p>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TED – Clean Water</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a:t>
            </a:r>
            <a:r>
              <a:rPr lang="en-US" dirty="0" err="1"/>
              <a:t>rXepkIWPhFQ</a:t>
            </a:r>
            <a:endParaRPr lang="en-US" dirty="0"/>
          </a:p>
        </p:txBody>
      </p:sp>
    </p:spTree>
    <p:extLst>
      <p:ext uri="{BB962C8B-B14F-4D97-AF65-F5344CB8AC3E}">
        <p14:creationId xmlns:p14="http://schemas.microsoft.com/office/powerpoint/2010/main" val="1525401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167</TotalTime>
  <Words>799</Words>
  <Application>Microsoft Macintosh PowerPoint</Application>
  <PresentationFormat>On-screen Show (4:3)</PresentationFormat>
  <Paragraphs>51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Genesis</vt:lpstr>
      <vt:lpstr>Salinity</vt:lpstr>
      <vt:lpstr>Salinity</vt:lpstr>
      <vt:lpstr>What Affects Salinity?</vt:lpstr>
      <vt:lpstr>Brackish Water</vt:lpstr>
      <vt:lpstr>PowerPoint Presentation</vt:lpstr>
      <vt:lpstr>More Salt…</vt:lpstr>
      <vt:lpstr>Salt = Money?</vt:lpstr>
      <vt:lpstr>Desalinating Water</vt:lpstr>
      <vt:lpstr>TED – Clean Water</vt:lpstr>
      <vt:lpstr>Salt on Winter Roads</vt:lpstr>
      <vt:lpstr>Salinity Changes</vt:lpstr>
      <vt:lpstr>PowerPoint Presentation</vt:lpstr>
      <vt:lpstr>How much salt?!?!</vt:lpstr>
      <vt:lpstr>Dead Sea (High Salt Content)</vt:lpstr>
      <vt:lpstr>Where Does The Salt Come From?</vt:lpstr>
      <vt:lpstr>Weathering of Rocks</vt:lpstr>
      <vt:lpstr>Volcanic Gases</vt:lpstr>
      <vt:lpstr>Summary – Sources of Salt</vt:lpstr>
      <vt:lpstr>Ocean Salt Content</vt:lpstr>
      <vt:lpstr>Definitions</vt:lpstr>
      <vt:lpstr>PowerPoint Presentation</vt:lpstr>
      <vt:lpstr>Halocline Video</vt:lpstr>
      <vt:lpstr>Salt Webquest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Salinity Info Sheet</dc:title>
  <dc:creator>Carla Jackson</dc:creator>
  <cp:lastModifiedBy>Jeremy Barnes</cp:lastModifiedBy>
  <cp:revision>26</cp:revision>
  <cp:lastPrinted>2013-02-13T11:47:33Z</cp:lastPrinted>
  <dcterms:created xsi:type="dcterms:W3CDTF">2013-10-10T22:29:28Z</dcterms:created>
  <dcterms:modified xsi:type="dcterms:W3CDTF">2015-05-12T01:00:02Z</dcterms:modified>
</cp:coreProperties>
</file>