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87" r:id="rId3"/>
    <p:sldMasterId id="2147483699" r:id="rId4"/>
    <p:sldMasterId id="2147483711" r:id="rId5"/>
  </p:sldMasterIdLst>
  <p:notesMasterIdLst>
    <p:notesMasterId r:id="rId36"/>
  </p:notesMasterIdLst>
  <p:sldIdLst>
    <p:sldId id="256" r:id="rId6"/>
    <p:sldId id="282" r:id="rId7"/>
    <p:sldId id="278" r:id="rId8"/>
    <p:sldId id="257" r:id="rId9"/>
    <p:sldId id="275" r:id="rId10"/>
    <p:sldId id="276" r:id="rId11"/>
    <p:sldId id="277" r:id="rId12"/>
    <p:sldId id="279" r:id="rId13"/>
    <p:sldId id="280" r:id="rId14"/>
    <p:sldId id="281" r:id="rId15"/>
    <p:sldId id="262" r:id="rId16"/>
    <p:sldId id="263" r:id="rId17"/>
    <p:sldId id="264" r:id="rId18"/>
    <p:sldId id="265" r:id="rId19"/>
    <p:sldId id="266" r:id="rId20"/>
    <p:sldId id="283" r:id="rId21"/>
    <p:sldId id="267" r:id="rId22"/>
    <p:sldId id="258" r:id="rId23"/>
    <p:sldId id="259" r:id="rId24"/>
    <p:sldId id="260" r:id="rId25"/>
    <p:sldId id="261" r:id="rId26"/>
    <p:sldId id="268" r:id="rId27"/>
    <p:sldId id="269" r:id="rId28"/>
    <p:sldId id="270" r:id="rId29"/>
    <p:sldId id="271" r:id="rId30"/>
    <p:sldId id="272" r:id="rId31"/>
    <p:sldId id="284" r:id="rId32"/>
    <p:sldId id="285" r:id="rId33"/>
    <p:sldId id="273" r:id="rId34"/>
    <p:sldId id="274" r:id="rId3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24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notesMaster" Target="notesMasters/notesMaster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43C68D-AF86-8F4A-A15E-B8A38BC21106}" type="datetimeFigureOut">
              <a:rPr lang="en-US" smtClean="0"/>
              <a:t>15-04-28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1E4473-37AE-7C4B-A587-363DB5FD92EA}" type="slidenum">
              <a:rPr lang="en-US" smtClean="0"/>
              <a:t>‹#›</a:t>
            </a:fld>
            <a:endParaRPr lang="en-US"/>
          </a:p>
        </p:txBody>
      </p:sp>
    </p:spTree>
    <p:extLst>
      <p:ext uri="{BB962C8B-B14F-4D97-AF65-F5344CB8AC3E}">
        <p14:creationId xmlns:p14="http://schemas.microsoft.com/office/powerpoint/2010/main" val="11754316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video.nationalgeographic.com</a:t>
            </a:r>
            <a:r>
              <a:rPr lang="en-US" dirty="0" smtClean="0"/>
              <a:t>/video/</a:t>
            </a:r>
            <a:r>
              <a:rPr lang="en-US" dirty="0" err="1" smtClean="0"/>
              <a:t>clownfish_amonganemones</a:t>
            </a:r>
            <a:endParaRPr lang="en-US" dirty="0" smtClean="0"/>
          </a:p>
          <a:p>
            <a:endParaRPr lang="en-US" dirty="0"/>
          </a:p>
        </p:txBody>
      </p:sp>
      <p:sp>
        <p:nvSpPr>
          <p:cNvPr id="4" name="Slide Number Placeholder 3"/>
          <p:cNvSpPr>
            <a:spLocks noGrp="1"/>
          </p:cNvSpPr>
          <p:nvPr>
            <p:ph type="sldNum" sz="quarter" idx="10"/>
          </p:nvPr>
        </p:nvSpPr>
        <p:spPr/>
        <p:txBody>
          <a:bodyPr/>
          <a:lstStyle/>
          <a:p>
            <a:fld id="{F01E4473-37AE-7C4B-A587-363DB5FD92EA}" type="slidenum">
              <a:rPr lang="en-US" smtClean="0"/>
              <a:t>11</a:t>
            </a:fld>
            <a:endParaRPr lang="en-US"/>
          </a:p>
        </p:txBody>
      </p:sp>
    </p:spTree>
    <p:extLst>
      <p:ext uri="{BB962C8B-B14F-4D97-AF65-F5344CB8AC3E}">
        <p14:creationId xmlns:p14="http://schemas.microsoft.com/office/powerpoint/2010/main" val="1399459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animals.pawnation.com</a:t>
            </a:r>
            <a:r>
              <a:rPr lang="en-US" dirty="0" smtClean="0"/>
              <a:t>/symbiotic-relationship-between-barnacle-living-whales-skin-10968.html</a:t>
            </a:r>
            <a:endParaRPr lang="en-US" dirty="0"/>
          </a:p>
        </p:txBody>
      </p:sp>
      <p:sp>
        <p:nvSpPr>
          <p:cNvPr id="4" name="Slide Number Placeholder 3"/>
          <p:cNvSpPr>
            <a:spLocks noGrp="1"/>
          </p:cNvSpPr>
          <p:nvPr>
            <p:ph type="sldNum" sz="quarter" idx="10"/>
          </p:nvPr>
        </p:nvSpPr>
        <p:spPr/>
        <p:txBody>
          <a:bodyPr/>
          <a:lstStyle/>
          <a:p>
            <a:fld id="{F01E4473-37AE-7C4B-A587-363DB5FD92EA}" type="slidenum">
              <a:rPr lang="en-US" smtClean="0"/>
              <a:t>12</a:t>
            </a:fld>
            <a:endParaRPr lang="en-US"/>
          </a:p>
        </p:txBody>
      </p:sp>
    </p:spTree>
    <p:extLst>
      <p:ext uri="{BB962C8B-B14F-4D97-AF65-F5344CB8AC3E}">
        <p14:creationId xmlns:p14="http://schemas.microsoft.com/office/powerpoint/2010/main" val="51536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=zSmL2F1t81Q&amp;safe=active</a:t>
            </a:r>
            <a:endParaRPr lang="en-US" dirty="0"/>
          </a:p>
        </p:txBody>
      </p:sp>
      <p:sp>
        <p:nvSpPr>
          <p:cNvPr id="4" name="Slide Number Placeholder 3"/>
          <p:cNvSpPr>
            <a:spLocks noGrp="1"/>
          </p:cNvSpPr>
          <p:nvPr>
            <p:ph type="sldNum" sz="quarter" idx="10"/>
          </p:nvPr>
        </p:nvSpPr>
        <p:spPr/>
        <p:txBody>
          <a:bodyPr/>
          <a:lstStyle/>
          <a:p>
            <a:fld id="{F01E4473-37AE-7C4B-A587-363DB5FD92EA}" type="slidenum">
              <a:rPr lang="en-US" smtClean="0"/>
              <a:t>13</a:t>
            </a:fld>
            <a:endParaRPr lang="en-US"/>
          </a:p>
        </p:txBody>
      </p:sp>
    </p:spTree>
    <p:extLst>
      <p:ext uri="{BB962C8B-B14F-4D97-AF65-F5344CB8AC3E}">
        <p14:creationId xmlns:p14="http://schemas.microsoft.com/office/powerpoint/2010/main" val="282714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 By volume an ear of corn has much more available energy to give than a fattened cow.</a:t>
            </a:r>
          </a:p>
          <a:p>
            <a:endParaRPr lang="en-US" dirty="0"/>
          </a:p>
        </p:txBody>
      </p:sp>
      <p:sp>
        <p:nvSpPr>
          <p:cNvPr id="4" name="Slide Number Placeholder 3"/>
          <p:cNvSpPr>
            <a:spLocks noGrp="1"/>
          </p:cNvSpPr>
          <p:nvPr>
            <p:ph type="sldNum" sz="quarter" idx="10"/>
          </p:nvPr>
        </p:nvSpPr>
        <p:spPr/>
        <p:txBody>
          <a:bodyPr/>
          <a:lstStyle/>
          <a:p>
            <a:fld id="{F01E4473-37AE-7C4B-A587-363DB5FD92EA}" type="slidenum">
              <a:rPr lang="en-US" smtClean="0"/>
              <a:t>15</a:t>
            </a:fld>
            <a:endParaRPr lang="en-US"/>
          </a:p>
        </p:txBody>
      </p:sp>
    </p:spTree>
    <p:extLst>
      <p:ext uri="{BB962C8B-B14F-4D97-AF65-F5344CB8AC3E}">
        <p14:creationId xmlns:p14="http://schemas.microsoft.com/office/powerpoint/2010/main" val="268726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eSROHwGaLCg&amp;safe</a:t>
            </a:r>
            <a:r>
              <a:rPr lang="en-US" dirty="0" smtClean="0"/>
              <a:t>=active</a:t>
            </a:r>
          </a:p>
          <a:p>
            <a:r>
              <a:rPr lang="en-US" dirty="0" smtClean="0"/>
              <a:t>http://</a:t>
            </a:r>
            <a:r>
              <a:rPr lang="en-US" dirty="0" err="1" smtClean="0"/>
              <a:t>www.mnh.si.edu</a:t>
            </a:r>
            <a:r>
              <a:rPr lang="en-US" dirty="0" smtClean="0"/>
              <a:t>/highlight/</a:t>
            </a:r>
            <a:r>
              <a:rPr lang="en-US" dirty="0" err="1" smtClean="0"/>
              <a:t>sem</a:t>
            </a:r>
            <a:r>
              <a:rPr lang="en-US" dirty="0" smtClean="0"/>
              <a:t>/</a:t>
            </a:r>
            <a:r>
              <a:rPr lang="en-US" dirty="0" err="1" smtClean="0"/>
              <a:t>dinoflagellates.html</a:t>
            </a:r>
            <a:endParaRPr lang="en-US" dirty="0" smtClean="0"/>
          </a:p>
          <a:p>
            <a:r>
              <a:rPr lang="en-US" dirty="0" smtClean="0"/>
              <a:t>http://</a:t>
            </a:r>
            <a:r>
              <a:rPr lang="en-US" dirty="0" err="1" smtClean="0"/>
              <a:t>www.whoi.edu</a:t>
            </a:r>
            <a:r>
              <a:rPr lang="en-US" dirty="0" smtClean="0"/>
              <a:t>/science/B/people/</a:t>
            </a:r>
            <a:r>
              <a:rPr lang="en-US" dirty="0" err="1" smtClean="0"/>
              <a:t>kamaral</a:t>
            </a:r>
            <a:r>
              <a:rPr lang="en-US" dirty="0" smtClean="0"/>
              <a:t>/</a:t>
            </a:r>
            <a:r>
              <a:rPr lang="en-US" dirty="0" err="1" smtClean="0"/>
              <a:t>plankton.html</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OUeAMzoKNWg&amp;safe</a:t>
            </a:r>
            <a:r>
              <a:rPr lang="en-US" dirty="0" smtClean="0"/>
              <a:t>=active</a:t>
            </a:r>
            <a:endParaRPr lang="en-US" dirty="0"/>
          </a:p>
        </p:txBody>
      </p:sp>
      <p:sp>
        <p:nvSpPr>
          <p:cNvPr id="4" name="Slide Number Placeholder 3"/>
          <p:cNvSpPr>
            <a:spLocks noGrp="1"/>
          </p:cNvSpPr>
          <p:nvPr>
            <p:ph type="sldNum" sz="quarter" idx="10"/>
          </p:nvPr>
        </p:nvSpPr>
        <p:spPr/>
        <p:txBody>
          <a:bodyPr/>
          <a:lstStyle/>
          <a:p>
            <a:fld id="{F01E4473-37AE-7C4B-A587-363DB5FD92EA}" type="slidenum">
              <a:rPr lang="en-US" smtClean="0"/>
              <a:t>21</a:t>
            </a:fld>
            <a:endParaRPr lang="en-US"/>
          </a:p>
        </p:txBody>
      </p:sp>
    </p:spTree>
    <p:extLst>
      <p:ext uri="{BB962C8B-B14F-4D97-AF65-F5344CB8AC3E}">
        <p14:creationId xmlns:p14="http://schemas.microsoft.com/office/powerpoint/2010/main" val="2843185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CA"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CA"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7667CE58-3CA0-4C1A-A95E-137199E52C40}" type="datetimeFigureOut">
              <a:rPr lang="en-US"/>
              <a:pPr>
                <a:defRPr/>
              </a:pPr>
              <a:t>15-04-28</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FE950570-BDDB-42E7-B833-C79132F0B7A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E162B2B-6DC4-48AA-BEC6-99311E336DF4}" type="datetimeFigureOut">
              <a:rPr lang="en-US"/>
              <a:pPr>
                <a:defRPr/>
              </a:pPr>
              <a:t>15-04-28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336E413-F3A5-4B4D-88E5-A66341C5DF8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4790375-7D89-4D0F-BFEE-E1AA5488E25F}" type="datetimeFigureOut">
              <a:rPr lang="en-US"/>
              <a:pPr>
                <a:defRPr/>
              </a:pPr>
              <a:t>15-04-28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D2DF339-FF9A-4508-890E-819885BD95A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CA"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39423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825418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text styles</a:t>
            </a:r>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41426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
        <p:nvSpPr>
          <p:cNvPr id="8" name="Title 7"/>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645155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8" name="Footer Placeholder 7"/>
          <p:cNvSpPr>
            <a:spLocks noGrp="1"/>
          </p:cNvSpPr>
          <p:nvPr>
            <p:ph type="ftr" sz="quarter" idx="11"/>
          </p:nvPr>
        </p:nvSpPr>
        <p:spPr/>
        <p:txBody>
          <a:bodyPr/>
          <a:lstStyle/>
          <a:p>
            <a:endParaRPr lang="en-US">
              <a:latin typeface="Franklin Gothic Book"/>
            </a:endParaRPr>
          </a:p>
        </p:txBody>
      </p:sp>
      <p:sp>
        <p:nvSpPr>
          <p:cNvPr id="9" name="Slide Number Placeholder 8"/>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9371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4" name="Footer Placeholder 3"/>
          <p:cNvSpPr>
            <a:spLocks noGrp="1"/>
          </p:cNvSpPr>
          <p:nvPr>
            <p:ph type="ftr" sz="quarter" idx="11"/>
          </p:nvPr>
        </p:nvSpPr>
        <p:spPr/>
        <p:txBody>
          <a:bodyPr/>
          <a:lstStyle/>
          <a:p>
            <a:endParaRPr lang="en-US">
              <a:latin typeface="Franklin Gothic Book"/>
            </a:endParaRPr>
          </a:p>
        </p:txBody>
      </p:sp>
      <p:sp>
        <p:nvSpPr>
          <p:cNvPr id="5" name="Slide Number Placeholder 4"/>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079359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3" name="Footer Placeholder 2"/>
          <p:cNvSpPr>
            <a:spLocks noGrp="1"/>
          </p:cNvSpPr>
          <p:nvPr>
            <p:ph type="ftr" sz="quarter" idx="11"/>
          </p:nvPr>
        </p:nvSpPr>
        <p:spPr/>
        <p:txBody>
          <a:bodyPr/>
          <a:lstStyle/>
          <a:p>
            <a:endParaRPr lang="en-US">
              <a:latin typeface="Franklin Gothic Book"/>
            </a:endParaRPr>
          </a:p>
        </p:txBody>
      </p:sp>
      <p:sp>
        <p:nvSpPr>
          <p:cNvPr id="4" name="Slide Number Placeholder 3"/>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4044279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CA" smtClean="0"/>
              <a:t>Click to edit Master text styles</a:t>
            </a:r>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latin typeface="Franklin Gothic Book"/>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latin typeface="Franklin Gothic Book"/>
              </a:rPr>
              <a:pPr/>
              <a:t>‹#›</a:t>
            </a:fld>
            <a:endParaRPr lang="en-US" dirty="0">
              <a:solidFill>
                <a:srgbClr val="434342"/>
              </a:solidFill>
              <a:latin typeface="Franklin Gothic Book"/>
            </a:endParaRPr>
          </a:p>
        </p:txBody>
      </p:sp>
    </p:spTree>
    <p:extLst>
      <p:ext uri="{BB962C8B-B14F-4D97-AF65-F5344CB8AC3E}">
        <p14:creationId xmlns:p14="http://schemas.microsoft.com/office/powerpoint/2010/main" val="3188790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2752F35-1481-43A1-A5BD-1BB8DA6FACB5}" type="datetimeFigureOut">
              <a:rPr lang="en-US"/>
              <a:pPr>
                <a:defRPr/>
              </a:pPr>
              <a:t>15-04-28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D770F4F-2D15-4F9E-B3A1-8AEF58E73D2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CA"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277733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984266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530911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CA"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114767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014010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text styles</a:t>
            </a:r>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922164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
        <p:nvSpPr>
          <p:cNvPr id="8" name="Title 7"/>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2315103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8" name="Footer Placeholder 7"/>
          <p:cNvSpPr>
            <a:spLocks noGrp="1"/>
          </p:cNvSpPr>
          <p:nvPr>
            <p:ph type="ftr" sz="quarter" idx="11"/>
          </p:nvPr>
        </p:nvSpPr>
        <p:spPr/>
        <p:txBody>
          <a:bodyPr/>
          <a:lstStyle/>
          <a:p>
            <a:endParaRPr lang="en-US">
              <a:latin typeface="Franklin Gothic Book"/>
            </a:endParaRPr>
          </a:p>
        </p:txBody>
      </p:sp>
      <p:sp>
        <p:nvSpPr>
          <p:cNvPr id="9" name="Slide Number Placeholder 8"/>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928326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4" name="Footer Placeholder 3"/>
          <p:cNvSpPr>
            <a:spLocks noGrp="1"/>
          </p:cNvSpPr>
          <p:nvPr>
            <p:ph type="ftr" sz="quarter" idx="11"/>
          </p:nvPr>
        </p:nvSpPr>
        <p:spPr/>
        <p:txBody>
          <a:bodyPr/>
          <a:lstStyle/>
          <a:p>
            <a:endParaRPr lang="en-US">
              <a:latin typeface="Franklin Gothic Book"/>
            </a:endParaRPr>
          </a:p>
        </p:txBody>
      </p:sp>
      <p:sp>
        <p:nvSpPr>
          <p:cNvPr id="5" name="Slide Number Placeholder 4"/>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561943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3" name="Footer Placeholder 2"/>
          <p:cNvSpPr>
            <a:spLocks noGrp="1"/>
          </p:cNvSpPr>
          <p:nvPr>
            <p:ph type="ftr" sz="quarter" idx="11"/>
          </p:nvPr>
        </p:nvSpPr>
        <p:spPr/>
        <p:txBody>
          <a:bodyPr/>
          <a:lstStyle/>
          <a:p>
            <a:endParaRPr lang="en-US">
              <a:latin typeface="Franklin Gothic Book"/>
            </a:endParaRPr>
          </a:p>
        </p:txBody>
      </p:sp>
      <p:sp>
        <p:nvSpPr>
          <p:cNvPr id="4" name="Slide Number Placeholder 3"/>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31839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CA"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29D9B44-9333-4F5C-9D74-A60C6674F55C}" type="datetimeFigureOut">
              <a:rPr lang="en-US"/>
              <a:pPr>
                <a:defRPr/>
              </a:pPr>
              <a:t>15-04-28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47914E-A401-4FAB-B5CA-63EB7A6B1D4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CA" smtClean="0"/>
              <a:t>Click to edit Master text styles</a:t>
            </a:r>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latin typeface="Franklin Gothic Book"/>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latin typeface="Franklin Gothic Book"/>
              </a:rPr>
              <a:pPr/>
              <a:t>‹#›</a:t>
            </a:fld>
            <a:endParaRPr lang="en-US" dirty="0">
              <a:solidFill>
                <a:srgbClr val="434342"/>
              </a:solidFill>
              <a:latin typeface="Franklin Gothic Book"/>
            </a:endParaRPr>
          </a:p>
        </p:txBody>
      </p:sp>
    </p:spTree>
    <p:extLst>
      <p:ext uri="{BB962C8B-B14F-4D97-AF65-F5344CB8AC3E}">
        <p14:creationId xmlns:p14="http://schemas.microsoft.com/office/powerpoint/2010/main" val="586214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CA"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876878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256444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876873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CA"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4129288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329666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text styles</a:t>
            </a:r>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852923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
        <p:nvSpPr>
          <p:cNvPr id="8" name="Title 7"/>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6228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8" name="Footer Placeholder 7"/>
          <p:cNvSpPr>
            <a:spLocks noGrp="1"/>
          </p:cNvSpPr>
          <p:nvPr>
            <p:ph type="ftr" sz="quarter" idx="11"/>
          </p:nvPr>
        </p:nvSpPr>
        <p:spPr/>
        <p:txBody>
          <a:bodyPr/>
          <a:lstStyle/>
          <a:p>
            <a:endParaRPr lang="en-US">
              <a:latin typeface="Franklin Gothic Book"/>
            </a:endParaRPr>
          </a:p>
        </p:txBody>
      </p:sp>
      <p:sp>
        <p:nvSpPr>
          <p:cNvPr id="9" name="Slide Number Placeholder 8"/>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73097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4" name="Footer Placeholder 3"/>
          <p:cNvSpPr>
            <a:spLocks noGrp="1"/>
          </p:cNvSpPr>
          <p:nvPr>
            <p:ph type="ftr" sz="quarter" idx="11"/>
          </p:nvPr>
        </p:nvSpPr>
        <p:spPr/>
        <p:txBody>
          <a:bodyPr/>
          <a:lstStyle/>
          <a:p>
            <a:endParaRPr lang="en-US">
              <a:latin typeface="Franklin Gothic Book"/>
            </a:endParaRPr>
          </a:p>
        </p:txBody>
      </p:sp>
      <p:sp>
        <p:nvSpPr>
          <p:cNvPr id="5" name="Slide Number Placeholder 4"/>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63612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E147D76D-146B-4B58-85A4-8A8C4D8A95AB}" type="datetimeFigureOut">
              <a:rPr lang="en-US"/>
              <a:pPr>
                <a:defRPr/>
              </a:pPr>
              <a:t>15-04-28</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0DB9257-4BEC-4690-8B43-827ECFA590B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3" name="Footer Placeholder 2"/>
          <p:cNvSpPr>
            <a:spLocks noGrp="1"/>
          </p:cNvSpPr>
          <p:nvPr>
            <p:ph type="ftr" sz="quarter" idx="11"/>
          </p:nvPr>
        </p:nvSpPr>
        <p:spPr/>
        <p:txBody>
          <a:bodyPr/>
          <a:lstStyle/>
          <a:p>
            <a:endParaRPr lang="en-US">
              <a:latin typeface="Franklin Gothic Book"/>
            </a:endParaRPr>
          </a:p>
        </p:txBody>
      </p:sp>
      <p:sp>
        <p:nvSpPr>
          <p:cNvPr id="4" name="Slide Number Placeholder 3"/>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454572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CA" smtClean="0"/>
              <a:t>Click to edit Master text styles</a:t>
            </a:r>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latin typeface="Franklin Gothic Book"/>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latin typeface="Franklin Gothic Book"/>
              </a:rPr>
              <a:pPr/>
              <a:t>‹#›</a:t>
            </a:fld>
            <a:endParaRPr lang="en-US" dirty="0">
              <a:solidFill>
                <a:srgbClr val="434342"/>
              </a:solidFill>
              <a:latin typeface="Franklin Gothic Book"/>
            </a:endParaRPr>
          </a:p>
        </p:txBody>
      </p:sp>
    </p:spTree>
    <p:extLst>
      <p:ext uri="{BB962C8B-B14F-4D97-AF65-F5344CB8AC3E}">
        <p14:creationId xmlns:p14="http://schemas.microsoft.com/office/powerpoint/2010/main" val="71200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CA"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053768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45172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96395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CA"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62572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715754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smtClean="0"/>
              <a:t>Click to edit Master text styles</a:t>
            </a:r>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742563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
        <p:nvSpPr>
          <p:cNvPr id="8" name="Title 7"/>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3992817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8" name="Footer Placeholder 7"/>
          <p:cNvSpPr>
            <a:spLocks noGrp="1"/>
          </p:cNvSpPr>
          <p:nvPr>
            <p:ph type="ftr" sz="quarter" idx="11"/>
          </p:nvPr>
        </p:nvSpPr>
        <p:spPr/>
        <p:txBody>
          <a:bodyPr/>
          <a:lstStyle/>
          <a:p>
            <a:endParaRPr lang="en-US">
              <a:latin typeface="Franklin Gothic Book"/>
            </a:endParaRPr>
          </a:p>
        </p:txBody>
      </p:sp>
      <p:sp>
        <p:nvSpPr>
          <p:cNvPr id="9" name="Slide Number Placeholder 8"/>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004725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CA"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CA"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A5691BB4-CA18-4C7D-AD23-D5B673058362}" type="datetimeFigureOut">
              <a:rPr lang="en-US"/>
              <a:pPr>
                <a:defRPr/>
              </a:pPr>
              <a:t>15-04-28</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A3AEF52D-8451-4001-AE9C-6F80D0EF5669}"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4" name="Footer Placeholder 3"/>
          <p:cNvSpPr>
            <a:spLocks noGrp="1"/>
          </p:cNvSpPr>
          <p:nvPr>
            <p:ph type="ftr" sz="quarter" idx="11"/>
          </p:nvPr>
        </p:nvSpPr>
        <p:spPr/>
        <p:txBody>
          <a:bodyPr/>
          <a:lstStyle/>
          <a:p>
            <a:endParaRPr lang="en-US">
              <a:latin typeface="Franklin Gothic Book"/>
            </a:endParaRPr>
          </a:p>
        </p:txBody>
      </p:sp>
      <p:sp>
        <p:nvSpPr>
          <p:cNvPr id="5" name="Slide Number Placeholder 4"/>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47550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3" name="Footer Placeholder 2"/>
          <p:cNvSpPr>
            <a:spLocks noGrp="1"/>
          </p:cNvSpPr>
          <p:nvPr>
            <p:ph type="ftr" sz="quarter" idx="11"/>
          </p:nvPr>
        </p:nvSpPr>
        <p:spPr/>
        <p:txBody>
          <a:bodyPr/>
          <a:lstStyle/>
          <a:p>
            <a:endParaRPr lang="en-US">
              <a:latin typeface="Franklin Gothic Book"/>
            </a:endParaRPr>
          </a:p>
        </p:txBody>
      </p:sp>
      <p:sp>
        <p:nvSpPr>
          <p:cNvPr id="4" name="Slide Number Placeholder 3"/>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070955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CA" smtClean="0"/>
              <a:t>Click to edit Master text styles</a:t>
            </a:r>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latin typeface="Franklin Gothic Book"/>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latin typeface="Franklin Gothic Book"/>
              </a:rPr>
              <a:pPr/>
              <a:t>‹#›</a:t>
            </a:fld>
            <a:endParaRPr lang="en-US" dirty="0">
              <a:solidFill>
                <a:srgbClr val="434342"/>
              </a:solidFill>
              <a:latin typeface="Franklin Gothic Book"/>
            </a:endParaRPr>
          </a:p>
        </p:txBody>
      </p:sp>
    </p:spTree>
    <p:extLst>
      <p:ext uri="{BB962C8B-B14F-4D97-AF65-F5344CB8AC3E}">
        <p14:creationId xmlns:p14="http://schemas.microsoft.com/office/powerpoint/2010/main" val="12220596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CA"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04720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834996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BABE8BB-6967-3D46-A35B-FCC8E9D169E8}" type="datetimeFigureOut">
              <a:rPr lang="en-US" smtClean="0">
                <a:latin typeface="Franklin Gothic Book"/>
              </a:rPr>
              <a:pPr/>
              <a:t>15-04-28</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DCA2BDA6-29B1-C645-9B7B-27B40106E6E4}"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89757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CA"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62D24D4D-07AC-45AE-B0D9-8E846D62CA6B}" type="datetimeFigureOut">
              <a:rPr lang="en-US"/>
              <a:pPr>
                <a:defRPr/>
              </a:pPr>
              <a:t>15-04-28</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712D9771-9746-4E27-A0C4-7136BC1708C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8FC7E1D7-AE80-4DA5-9698-13E4DD143765}" type="datetimeFigureOut">
              <a:rPr lang="en-US"/>
              <a:pPr>
                <a:defRPr/>
              </a:pPr>
              <a:t>15-04-28</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D04D9B70-15B6-404F-91B1-532BE403B80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CA"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CA"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1050845-3D5E-406A-A04B-AF0007C16437}" type="datetimeFigureOut">
              <a:rPr lang="en-US"/>
              <a:pPr>
                <a:defRPr/>
              </a:pPr>
              <a:t>15-04-28</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EC5593B8-9711-4EBA-97EB-0F85A78437A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CA"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CA"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CA"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96B556B5-2C07-43C2-B0B3-7A726E1AE4E6}" type="datetimeFigureOut">
              <a:rPr lang="en-US"/>
              <a:pPr>
                <a:defRPr/>
              </a:pPr>
              <a:t>15-04-28</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2FE6C6C-E460-4036-955D-AE5F1E159A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CA" smtClean="0"/>
              <a:t>Click to edit Master title style</a:t>
            </a:r>
            <a:endParaRPr lang="en-US" smtClean="0"/>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F7E433A5-AD82-454F-B8E6-BB7CBD9279ED}" type="datetimeFigureOut">
              <a:rPr lang="en-US"/>
              <a:pPr>
                <a:defRPr/>
              </a:pPr>
              <a:t>15-04-28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4B78719D-DF7A-47E9-A362-9C030F989FAD}"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672" r:id="rId1"/>
    <p:sldLayoutId id="2147483664" r:id="rId2"/>
    <p:sldLayoutId id="2147483673" r:id="rId3"/>
    <p:sldLayoutId id="2147483665" r:id="rId4"/>
    <p:sldLayoutId id="2147483666" r:id="rId5"/>
    <p:sldLayoutId id="2147483667" r:id="rId6"/>
    <p:sldLayoutId id="2147483668" r:id="rId7"/>
    <p:sldLayoutId id="2147483669" r:id="rId8"/>
    <p:sldLayoutId id="2147483674" r:id="rId9"/>
    <p:sldLayoutId id="2147483670" r:id="rId10"/>
    <p:sldLayoutId id="2147483671"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CA"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3BABE8BB-6967-3D46-A35B-FCC8E9D169E8}" type="datetimeFigureOut">
              <a:rPr lang="en-US" smtClean="0">
                <a:latin typeface="Franklin Gothic Book"/>
              </a:rPr>
              <a:pPr fontAlgn="auto">
                <a:spcBef>
                  <a:spcPts val="0"/>
                </a:spcBef>
                <a:spcAft>
                  <a:spcPts val="0"/>
                </a:spcAft>
              </a:pPr>
              <a:t>15-04-28</a:t>
            </a:fld>
            <a:endParaRPr lang="en-US">
              <a:latin typeface="Franklin Gothic Book"/>
            </a:endParaRP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fontAlgn="auto">
              <a:spcBef>
                <a:spcPts val="0"/>
              </a:spcBef>
              <a:spcAft>
                <a:spcPts val="0"/>
              </a:spcAft>
            </a:pPr>
            <a:endParaRPr lang="en-US">
              <a:latin typeface="Franklin Gothic Book"/>
            </a:endParaRP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fontAlgn="auto">
              <a:spcBef>
                <a:spcPts val="0"/>
              </a:spcBef>
              <a:spcAft>
                <a:spcPts val="0"/>
              </a:spcAft>
            </a:pPr>
            <a:fld id="{DCA2BDA6-29B1-C645-9B7B-27B40106E6E4}" type="slidenum">
              <a:rPr lang="en-US" smtClean="0">
                <a:latin typeface="Franklin Gothic Book"/>
              </a:rPr>
              <a:pPr fontAlgn="auto">
                <a:spcBef>
                  <a:spcPts val="0"/>
                </a:spcBef>
                <a:spcAft>
                  <a:spcPts val="0"/>
                </a:spcAft>
              </a:pPr>
              <a:t>‹#›</a:t>
            </a:fld>
            <a:endParaRPr lang="en-US">
              <a:latin typeface="Franklin Gothic Book"/>
            </a:endParaRPr>
          </a:p>
        </p:txBody>
      </p:sp>
    </p:spTree>
    <p:extLst>
      <p:ext uri="{BB962C8B-B14F-4D97-AF65-F5344CB8AC3E}">
        <p14:creationId xmlns:p14="http://schemas.microsoft.com/office/powerpoint/2010/main" val="9838930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CA"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3BABE8BB-6967-3D46-A35B-FCC8E9D169E8}" type="datetimeFigureOut">
              <a:rPr lang="en-US" smtClean="0">
                <a:latin typeface="Franklin Gothic Book"/>
              </a:rPr>
              <a:pPr fontAlgn="auto">
                <a:spcBef>
                  <a:spcPts val="0"/>
                </a:spcBef>
                <a:spcAft>
                  <a:spcPts val="0"/>
                </a:spcAft>
              </a:pPr>
              <a:t>15-04-28</a:t>
            </a:fld>
            <a:endParaRPr lang="en-US">
              <a:latin typeface="Franklin Gothic Book"/>
            </a:endParaRP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fontAlgn="auto">
              <a:spcBef>
                <a:spcPts val="0"/>
              </a:spcBef>
              <a:spcAft>
                <a:spcPts val="0"/>
              </a:spcAft>
            </a:pPr>
            <a:endParaRPr lang="en-US">
              <a:latin typeface="Franklin Gothic Book"/>
            </a:endParaRP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fontAlgn="auto">
              <a:spcBef>
                <a:spcPts val="0"/>
              </a:spcBef>
              <a:spcAft>
                <a:spcPts val="0"/>
              </a:spcAft>
            </a:pPr>
            <a:fld id="{DCA2BDA6-29B1-C645-9B7B-27B40106E6E4}" type="slidenum">
              <a:rPr lang="en-US" smtClean="0">
                <a:latin typeface="Franklin Gothic Book"/>
              </a:rPr>
              <a:pPr fontAlgn="auto">
                <a:spcBef>
                  <a:spcPts val="0"/>
                </a:spcBef>
                <a:spcAft>
                  <a:spcPts val="0"/>
                </a:spcAft>
              </a:pPr>
              <a:t>‹#›</a:t>
            </a:fld>
            <a:endParaRPr lang="en-US">
              <a:latin typeface="Franklin Gothic Book"/>
            </a:endParaRPr>
          </a:p>
        </p:txBody>
      </p:sp>
    </p:spTree>
    <p:extLst>
      <p:ext uri="{BB962C8B-B14F-4D97-AF65-F5344CB8AC3E}">
        <p14:creationId xmlns:p14="http://schemas.microsoft.com/office/powerpoint/2010/main" val="313789411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CA"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3BABE8BB-6967-3D46-A35B-FCC8E9D169E8}" type="datetimeFigureOut">
              <a:rPr lang="en-US" smtClean="0">
                <a:latin typeface="Franklin Gothic Book"/>
              </a:rPr>
              <a:pPr fontAlgn="auto">
                <a:spcBef>
                  <a:spcPts val="0"/>
                </a:spcBef>
                <a:spcAft>
                  <a:spcPts val="0"/>
                </a:spcAft>
              </a:pPr>
              <a:t>15-04-28</a:t>
            </a:fld>
            <a:endParaRPr lang="en-US">
              <a:latin typeface="Franklin Gothic Book"/>
            </a:endParaRP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fontAlgn="auto">
              <a:spcBef>
                <a:spcPts val="0"/>
              </a:spcBef>
              <a:spcAft>
                <a:spcPts val="0"/>
              </a:spcAft>
            </a:pPr>
            <a:endParaRPr lang="en-US">
              <a:latin typeface="Franklin Gothic Book"/>
            </a:endParaRP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fontAlgn="auto">
              <a:spcBef>
                <a:spcPts val="0"/>
              </a:spcBef>
              <a:spcAft>
                <a:spcPts val="0"/>
              </a:spcAft>
            </a:pPr>
            <a:fld id="{DCA2BDA6-29B1-C645-9B7B-27B40106E6E4}" type="slidenum">
              <a:rPr lang="en-US" smtClean="0">
                <a:latin typeface="Franklin Gothic Book"/>
              </a:rPr>
              <a:pPr fontAlgn="auto">
                <a:spcBef>
                  <a:spcPts val="0"/>
                </a:spcBef>
                <a:spcAft>
                  <a:spcPts val="0"/>
                </a:spcAft>
              </a:pPr>
              <a:t>‹#›</a:t>
            </a:fld>
            <a:endParaRPr lang="en-US">
              <a:latin typeface="Franklin Gothic Book"/>
            </a:endParaRPr>
          </a:p>
        </p:txBody>
      </p:sp>
    </p:spTree>
    <p:extLst>
      <p:ext uri="{BB962C8B-B14F-4D97-AF65-F5344CB8AC3E}">
        <p14:creationId xmlns:p14="http://schemas.microsoft.com/office/powerpoint/2010/main" val="164469149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Franklin Gothic Book"/>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CA"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3BABE8BB-6967-3D46-A35B-FCC8E9D169E8}" type="datetimeFigureOut">
              <a:rPr lang="en-US" smtClean="0">
                <a:latin typeface="Franklin Gothic Book"/>
              </a:rPr>
              <a:pPr fontAlgn="auto">
                <a:spcBef>
                  <a:spcPts val="0"/>
                </a:spcBef>
                <a:spcAft>
                  <a:spcPts val="0"/>
                </a:spcAft>
              </a:pPr>
              <a:t>15-04-28</a:t>
            </a:fld>
            <a:endParaRPr lang="en-US">
              <a:latin typeface="Franklin Gothic Book"/>
            </a:endParaRP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fontAlgn="auto">
              <a:spcBef>
                <a:spcPts val="0"/>
              </a:spcBef>
              <a:spcAft>
                <a:spcPts val="0"/>
              </a:spcAft>
            </a:pPr>
            <a:endParaRPr lang="en-US">
              <a:latin typeface="Franklin Gothic Book"/>
            </a:endParaRP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fontAlgn="auto">
              <a:spcBef>
                <a:spcPts val="0"/>
              </a:spcBef>
              <a:spcAft>
                <a:spcPts val="0"/>
              </a:spcAft>
            </a:pPr>
            <a:fld id="{DCA2BDA6-29B1-C645-9B7B-27B40106E6E4}" type="slidenum">
              <a:rPr lang="en-US" smtClean="0">
                <a:latin typeface="Franklin Gothic Book"/>
              </a:rPr>
              <a:pPr fontAlgn="auto">
                <a:spcBef>
                  <a:spcPts val="0"/>
                </a:spcBef>
                <a:spcAft>
                  <a:spcPts val="0"/>
                </a:spcAft>
              </a:pPr>
              <a:t>‹#›</a:t>
            </a:fld>
            <a:endParaRPr lang="en-US">
              <a:latin typeface="Franklin Gothic Book"/>
            </a:endParaRPr>
          </a:p>
        </p:txBody>
      </p:sp>
    </p:spTree>
    <p:extLst>
      <p:ext uri="{BB962C8B-B14F-4D97-AF65-F5344CB8AC3E}">
        <p14:creationId xmlns:p14="http://schemas.microsoft.com/office/powerpoint/2010/main" val="39126801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ysa5OBhXz-Q&amp;safe=activ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dirty="0" smtClean="0"/>
              <a:t>Marine Food Webs</a:t>
            </a:r>
            <a:endParaRPr lang="en-US" dirty="0"/>
          </a:p>
        </p:txBody>
      </p:sp>
      <p:sp>
        <p:nvSpPr>
          <p:cNvPr id="13314" name="Subtitle 2"/>
          <p:cNvSpPr>
            <a:spLocks noGrp="1"/>
          </p:cNvSpPr>
          <p:nvPr>
            <p:ph type="subTitle" idx="1"/>
          </p:nvPr>
        </p:nvSpPr>
        <p:spPr>
          <a:xfrm>
            <a:off x="533400" y="3228975"/>
            <a:ext cx="7854950" cy="1752600"/>
          </a:xfrm>
        </p:spPr>
        <p:txBody>
          <a:bodyPr/>
          <a:lstStyle/>
          <a:p>
            <a:pPr marR="0"/>
            <a:endParaRPr 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Eat both plants and other animals.</a:t>
            </a:r>
          </a:p>
          <a:p>
            <a:endParaRPr lang="en-US" dirty="0"/>
          </a:p>
          <a:p>
            <a:r>
              <a:rPr lang="en-US" dirty="0" smtClean="0"/>
              <a:t>Examples: Humans</a:t>
            </a:r>
          </a:p>
          <a:p>
            <a:r>
              <a:rPr lang="en-US" dirty="0"/>
              <a:t>	</a:t>
            </a:r>
            <a:r>
              <a:rPr lang="en-US" dirty="0" smtClean="0"/>
              <a:t>	Bears</a:t>
            </a:r>
            <a:endParaRPr lang="en-US" dirty="0"/>
          </a:p>
        </p:txBody>
      </p:sp>
      <p:sp>
        <p:nvSpPr>
          <p:cNvPr id="4" name="Title 1"/>
          <p:cNvSpPr>
            <a:spLocks noGrp="1"/>
          </p:cNvSpPr>
          <p:nvPr>
            <p:ph type="title"/>
          </p:nvPr>
        </p:nvSpPr>
        <p:spPr/>
        <p:txBody>
          <a:bodyPr/>
          <a:lstStyle/>
          <a:p>
            <a:r>
              <a:rPr lang="en-US" dirty="0" smtClean="0"/>
              <a:t>Omnivores</a:t>
            </a:r>
            <a:endParaRPr lang="en-US" dirty="0"/>
          </a:p>
        </p:txBody>
      </p:sp>
      <p:pic>
        <p:nvPicPr>
          <p:cNvPr id="6" name="Picture 5"/>
          <p:cNvPicPr>
            <a:picLocks noChangeAspect="1"/>
          </p:cNvPicPr>
          <p:nvPr/>
        </p:nvPicPr>
        <p:blipFill>
          <a:blip r:embed="rId2"/>
          <a:stretch>
            <a:fillRect/>
          </a:stretch>
        </p:blipFill>
        <p:spPr>
          <a:xfrm>
            <a:off x="4781438" y="3141015"/>
            <a:ext cx="4055951" cy="3485407"/>
          </a:xfrm>
          <a:prstGeom prst="rect">
            <a:avLst/>
          </a:prstGeom>
        </p:spPr>
      </p:pic>
      <p:pic>
        <p:nvPicPr>
          <p:cNvPr id="7" name="Picture 6"/>
          <p:cNvPicPr>
            <a:picLocks noChangeAspect="1"/>
          </p:cNvPicPr>
          <p:nvPr/>
        </p:nvPicPr>
        <p:blipFill>
          <a:blip r:embed="rId3"/>
          <a:stretch>
            <a:fillRect/>
          </a:stretch>
        </p:blipFill>
        <p:spPr>
          <a:xfrm>
            <a:off x="1139617" y="3141015"/>
            <a:ext cx="2781300" cy="3416300"/>
          </a:xfrm>
          <a:prstGeom prst="rect">
            <a:avLst/>
          </a:prstGeom>
        </p:spPr>
      </p:pic>
    </p:spTree>
    <p:extLst>
      <p:ext uri="{BB962C8B-B14F-4D97-AF65-F5344CB8AC3E}">
        <p14:creationId xmlns:p14="http://schemas.microsoft.com/office/powerpoint/2010/main" val="3235848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403225" y="60325"/>
            <a:ext cx="7772400" cy="1371600"/>
          </a:xfrm>
        </p:spPr>
        <p:txBody>
          <a:bodyPr/>
          <a:lstStyle/>
          <a:p>
            <a:r>
              <a:rPr lang="en-US" u="sng" smtClean="0"/>
              <a:t>Symbiotic Relationships</a:t>
            </a:r>
          </a:p>
        </p:txBody>
      </p:sp>
      <p:sp>
        <p:nvSpPr>
          <p:cNvPr id="15362" name="Rectangle 3"/>
          <p:cNvSpPr>
            <a:spLocks noGrp="1" noChangeArrowheads="1"/>
          </p:cNvSpPr>
          <p:nvPr>
            <p:ph idx="1"/>
          </p:nvPr>
        </p:nvSpPr>
        <p:spPr>
          <a:xfrm>
            <a:off x="685800" y="1524000"/>
            <a:ext cx="7772400" cy="5334000"/>
          </a:xfrm>
        </p:spPr>
        <p:txBody>
          <a:bodyPr/>
          <a:lstStyle/>
          <a:p>
            <a:pPr marL="609600" indent="-609600">
              <a:buFont typeface="Wingdings 2" pitchFamily="18" charset="2"/>
              <a:buNone/>
            </a:pPr>
            <a:r>
              <a:rPr lang="en-US" smtClean="0"/>
              <a:t>There are three types of symbiotic relationships that can exist between two organisms:</a:t>
            </a:r>
          </a:p>
          <a:p>
            <a:pPr marL="609600" indent="-609600">
              <a:buFontTx/>
              <a:buAutoNum type="arabicPeriod"/>
            </a:pPr>
            <a:r>
              <a:rPr lang="en-US" b="1" smtClean="0"/>
              <a:t>Mutualism</a:t>
            </a:r>
          </a:p>
          <a:p>
            <a:pPr marL="609600" indent="-609600">
              <a:buFontTx/>
              <a:buNone/>
            </a:pPr>
            <a:r>
              <a:rPr lang="en-US" smtClean="0"/>
              <a:t>     Both organisms benefit from the relationship - clownfish and coral or sea anemones. </a:t>
            </a:r>
          </a:p>
        </p:txBody>
      </p:sp>
      <p:pic>
        <p:nvPicPr>
          <p:cNvPr id="15363" name="Picture 5" descr="Clownfish"/>
          <p:cNvPicPr>
            <a:picLocks noChangeAspect="1" noChangeArrowheads="1"/>
          </p:cNvPicPr>
          <p:nvPr/>
        </p:nvPicPr>
        <p:blipFill>
          <a:blip r:embed="rId3"/>
          <a:srcRect/>
          <a:stretch>
            <a:fillRect/>
          </a:stretch>
        </p:blipFill>
        <p:spPr bwMode="auto">
          <a:xfrm>
            <a:off x="2484438" y="4016375"/>
            <a:ext cx="4319587" cy="2841625"/>
          </a:xfrm>
          <a:prstGeom prst="rect">
            <a:avLst/>
          </a:prstGeom>
          <a:noFill/>
          <a:ln w="9525">
            <a:noFill/>
            <a:miter lim="800000"/>
            <a:headEnd/>
            <a:tailEnd/>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descr="http://www.sanctuaries.nos.noaa.gov/pgallery/pgfarallones/living/barnacles_100.jpg"/>
          <p:cNvPicPr>
            <a:picLocks noChangeAspect="1" noChangeArrowheads="1"/>
          </p:cNvPicPr>
          <p:nvPr/>
        </p:nvPicPr>
        <p:blipFill>
          <a:blip r:embed="rId3"/>
          <a:srcRect/>
          <a:stretch>
            <a:fillRect/>
          </a:stretch>
        </p:blipFill>
        <p:spPr bwMode="auto">
          <a:xfrm>
            <a:off x="3348038" y="2879725"/>
            <a:ext cx="5337175" cy="3533775"/>
          </a:xfrm>
          <a:prstGeom prst="rect">
            <a:avLst/>
          </a:prstGeom>
          <a:noFill/>
          <a:ln w="9525">
            <a:noFill/>
            <a:miter lim="800000"/>
            <a:headEnd/>
            <a:tailEnd/>
          </a:ln>
        </p:spPr>
      </p:pic>
      <p:sp>
        <p:nvSpPr>
          <p:cNvPr id="16386" name="Rectangle 2"/>
          <p:cNvSpPr>
            <a:spLocks noGrp="1" noChangeArrowheads="1"/>
          </p:cNvSpPr>
          <p:nvPr>
            <p:ph type="title"/>
          </p:nvPr>
        </p:nvSpPr>
        <p:spPr>
          <a:xfrm>
            <a:off x="685800" y="228600"/>
            <a:ext cx="7772400" cy="1524000"/>
          </a:xfrm>
        </p:spPr>
        <p:txBody>
          <a:bodyPr/>
          <a:lstStyle/>
          <a:p>
            <a:r>
              <a:rPr lang="en-US" sz="4800" u="sng" smtClean="0"/>
              <a:t>Commensalism</a:t>
            </a:r>
          </a:p>
        </p:txBody>
      </p:sp>
      <p:sp>
        <p:nvSpPr>
          <p:cNvPr id="16387" name="Rectangle 3"/>
          <p:cNvSpPr>
            <a:spLocks noGrp="1" noChangeArrowheads="1"/>
          </p:cNvSpPr>
          <p:nvPr>
            <p:ph idx="1"/>
          </p:nvPr>
        </p:nvSpPr>
        <p:spPr>
          <a:xfrm>
            <a:off x="685800" y="1676400"/>
            <a:ext cx="7772400" cy="4419600"/>
          </a:xfrm>
        </p:spPr>
        <p:txBody>
          <a:bodyPr/>
          <a:lstStyle/>
          <a:p>
            <a:r>
              <a:rPr lang="en-US" smtClean="0"/>
              <a:t>One organism benefits and the other is unaffected (neither harmed or helped).</a:t>
            </a:r>
          </a:p>
          <a:p>
            <a:endParaRPr lang="en-US" smtClean="0"/>
          </a:p>
          <a:p>
            <a:pPr>
              <a:buFont typeface="Wingdings 2" pitchFamily="18" charset="2"/>
              <a:buNone/>
            </a:pPr>
            <a:r>
              <a:rPr lang="en-US" smtClean="0"/>
              <a:t>	Ex. Barnacles </a:t>
            </a:r>
          </a:p>
          <a:p>
            <a:pPr>
              <a:buFont typeface="Wingdings 2" pitchFamily="18" charset="2"/>
              <a:buNone/>
            </a:pPr>
            <a:r>
              <a:rPr lang="en-US" smtClean="0"/>
              <a:t>	on whales </a:t>
            </a:r>
          </a:p>
          <a:p>
            <a:pPr>
              <a:buFont typeface="Wingdings 2" pitchFamily="18" charset="2"/>
              <a:buNone/>
            </a:pPr>
            <a:r>
              <a:rPr lang="en-US" smtClean="0"/>
              <a:t>	or crabs</a:t>
            </a:r>
          </a:p>
        </p:txBody>
      </p:sp>
    </p:spTree>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http://www.watershed-watch.org/ww/Photos/liceupclose.JPG"/>
          <p:cNvPicPr>
            <a:picLocks noChangeAspect="1" noChangeArrowheads="1"/>
          </p:cNvPicPr>
          <p:nvPr/>
        </p:nvPicPr>
        <p:blipFill>
          <a:blip r:embed="rId3"/>
          <a:srcRect/>
          <a:stretch>
            <a:fillRect/>
          </a:stretch>
        </p:blipFill>
        <p:spPr bwMode="auto">
          <a:xfrm>
            <a:off x="3419475" y="3141663"/>
            <a:ext cx="5040313" cy="3359150"/>
          </a:xfrm>
          <a:prstGeom prst="rect">
            <a:avLst/>
          </a:prstGeom>
          <a:noFill/>
          <a:ln w="9525">
            <a:noFill/>
            <a:miter lim="800000"/>
            <a:headEnd/>
            <a:tailEnd/>
          </a:ln>
        </p:spPr>
      </p:pic>
      <p:sp>
        <p:nvSpPr>
          <p:cNvPr id="17410" name="Rectangle 2"/>
          <p:cNvSpPr>
            <a:spLocks noGrp="1" noChangeArrowheads="1"/>
          </p:cNvSpPr>
          <p:nvPr>
            <p:ph type="title"/>
          </p:nvPr>
        </p:nvSpPr>
        <p:spPr>
          <a:xfrm>
            <a:off x="685800" y="0"/>
            <a:ext cx="7772400" cy="1295400"/>
          </a:xfrm>
        </p:spPr>
        <p:txBody>
          <a:bodyPr/>
          <a:lstStyle/>
          <a:p>
            <a:r>
              <a:rPr lang="en-US" sz="5400" u="sng" smtClean="0"/>
              <a:t>Parasitism</a:t>
            </a:r>
          </a:p>
        </p:txBody>
      </p:sp>
      <p:sp>
        <p:nvSpPr>
          <p:cNvPr id="17411" name="Rectangle 3"/>
          <p:cNvSpPr>
            <a:spLocks noGrp="1" noChangeArrowheads="1"/>
          </p:cNvSpPr>
          <p:nvPr>
            <p:ph idx="1"/>
          </p:nvPr>
        </p:nvSpPr>
        <p:spPr>
          <a:xfrm>
            <a:off x="685800" y="1219200"/>
            <a:ext cx="7772400" cy="4876800"/>
          </a:xfrm>
        </p:spPr>
        <p:txBody>
          <a:bodyPr/>
          <a:lstStyle/>
          <a:p>
            <a:r>
              <a:rPr lang="en-US" smtClean="0"/>
              <a:t>One organism (the parasite) benefits from the host, and the host is harmed.</a:t>
            </a:r>
          </a:p>
          <a:p>
            <a:r>
              <a:rPr lang="en-US" smtClean="0"/>
              <a:t>Ex. Ascarisworm in codfish, </a:t>
            </a:r>
          </a:p>
          <a:p>
            <a:pPr>
              <a:buFont typeface="Wingdings 2" pitchFamily="18" charset="2"/>
              <a:buNone/>
            </a:pPr>
            <a:r>
              <a:rPr lang="en-US" smtClean="0"/>
              <a:t>	Sea lice on Atlantic Salmon</a:t>
            </a:r>
          </a:p>
        </p:txBody>
      </p:sp>
    </p:spTree>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685800" y="765175"/>
            <a:ext cx="7772400" cy="5711825"/>
          </a:xfrm>
        </p:spPr>
        <p:txBody>
          <a:bodyPr>
            <a:normAutofit fontScale="92500" lnSpcReduction="20000"/>
          </a:bodyPr>
          <a:lstStyle/>
          <a:p>
            <a:pPr marL="274320" indent="-274320" fontAlgn="auto">
              <a:spcAft>
                <a:spcPts val="0"/>
              </a:spcAft>
              <a:buClr>
                <a:schemeClr val="accent3"/>
              </a:buClr>
              <a:buFont typeface="Wingdings 2" charset="2"/>
              <a:buNone/>
              <a:defRPr/>
            </a:pPr>
            <a:endParaRPr lang="en-US" sz="2800" b="1" dirty="0" smtClean="0"/>
          </a:p>
          <a:p>
            <a:pPr marL="274320" indent="-274320" fontAlgn="auto">
              <a:spcAft>
                <a:spcPts val="0"/>
              </a:spcAft>
              <a:buClr>
                <a:schemeClr val="accent3"/>
              </a:buClr>
              <a:buFont typeface="Wingdings 2" charset="2"/>
              <a:buNone/>
              <a:defRPr/>
            </a:pPr>
            <a:r>
              <a:rPr lang="en-US" sz="2800" dirty="0" smtClean="0"/>
              <a:t>Because of the large diversity of life that exists in this biome, the interactions between living things and their non-living environment are complex and varied. </a:t>
            </a:r>
          </a:p>
          <a:p>
            <a:pPr marL="274320" indent="-274320" fontAlgn="auto">
              <a:spcAft>
                <a:spcPts val="0"/>
              </a:spcAft>
              <a:buClr>
                <a:schemeClr val="accent3"/>
              </a:buClr>
              <a:buFont typeface="Wingdings 2" charset="2"/>
              <a:buNone/>
              <a:defRPr/>
            </a:pPr>
            <a:endParaRPr lang="en-US" sz="2800" dirty="0" smtClean="0"/>
          </a:p>
          <a:p>
            <a:pPr marL="274320" indent="-274320" fontAlgn="auto">
              <a:spcAft>
                <a:spcPts val="0"/>
              </a:spcAft>
              <a:buClr>
                <a:schemeClr val="accent3"/>
              </a:buClr>
              <a:buFont typeface="Wingdings 2" charset="2"/>
              <a:buNone/>
              <a:defRPr/>
            </a:pPr>
            <a:r>
              <a:rPr lang="en-US" sz="2800" dirty="0" smtClean="0"/>
              <a:t>One type of interaction is the feeding or TROPHIC relationship. </a:t>
            </a:r>
          </a:p>
          <a:p>
            <a:pPr marL="274320" indent="-274320" fontAlgn="auto">
              <a:spcAft>
                <a:spcPts val="0"/>
              </a:spcAft>
              <a:buClr>
                <a:schemeClr val="accent3"/>
              </a:buClr>
              <a:buFont typeface="Wingdings 2" charset="2"/>
              <a:buNone/>
              <a:defRPr/>
            </a:pPr>
            <a:endParaRPr lang="en-US" sz="2800" dirty="0" smtClean="0"/>
          </a:p>
          <a:p>
            <a:pPr marL="274320" indent="-274320" fontAlgn="auto">
              <a:spcAft>
                <a:spcPts val="0"/>
              </a:spcAft>
              <a:buClr>
                <a:schemeClr val="accent3"/>
              </a:buClr>
              <a:buFont typeface="Wingdings 2" charset="2"/>
              <a:buNone/>
              <a:defRPr/>
            </a:pPr>
            <a:r>
              <a:rPr lang="en-US" sz="2800" dirty="0" smtClean="0"/>
              <a:t>A </a:t>
            </a:r>
            <a:r>
              <a:rPr lang="en-US" sz="2800" u="sng" dirty="0" err="1"/>
              <a:t>trophic</a:t>
            </a:r>
            <a:r>
              <a:rPr lang="en-US" sz="2800" u="sng" dirty="0"/>
              <a:t> level</a:t>
            </a:r>
            <a:r>
              <a:rPr lang="en-US" sz="2800" dirty="0"/>
              <a:t> is the level at which a particular organism feeds in the ecosystem.</a:t>
            </a:r>
          </a:p>
          <a:p>
            <a:pPr marL="274320" indent="-274320" fontAlgn="auto">
              <a:spcAft>
                <a:spcPts val="0"/>
              </a:spcAft>
              <a:buClr>
                <a:schemeClr val="accent3"/>
              </a:buClr>
              <a:buFont typeface="Wingdings 2"/>
              <a:buChar char=""/>
              <a:defRPr/>
            </a:pPr>
            <a:endParaRPr lang="en-US" sz="2800" dirty="0"/>
          </a:p>
          <a:p>
            <a:pPr marL="274320" indent="-274320" fontAlgn="auto">
              <a:spcAft>
                <a:spcPts val="0"/>
              </a:spcAft>
              <a:buClr>
                <a:schemeClr val="accent3"/>
              </a:buClr>
              <a:buFont typeface="Wingdings 2" charset="2"/>
              <a:buNone/>
              <a:defRPr/>
            </a:pPr>
            <a:r>
              <a:rPr lang="en-US" sz="2800" u="sng" dirty="0"/>
              <a:t>Energy and biomass</a:t>
            </a:r>
            <a:r>
              <a:rPr lang="en-US" sz="2800" dirty="0"/>
              <a:t> is lost at each level as about 90% of an organisms’ energy goes into its daily life processes and is not passed on.</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5"/>
          <p:cNvSpPr>
            <a:spLocks noChangeArrowheads="1"/>
          </p:cNvSpPr>
          <p:nvPr/>
        </p:nvSpPr>
        <p:spPr bwMode="auto">
          <a:xfrm>
            <a:off x="1895475" y="771525"/>
            <a:ext cx="9144000" cy="0"/>
          </a:xfrm>
          <a:prstGeom prst="rect">
            <a:avLst/>
          </a:prstGeom>
          <a:noFill/>
          <a:ln w="9525">
            <a:noFill/>
            <a:miter lim="800000"/>
            <a:headEnd/>
            <a:tailEnd/>
          </a:ln>
        </p:spPr>
        <p:txBody>
          <a:bodyPr>
            <a:spAutoFit/>
          </a:bodyPr>
          <a:lstStyle/>
          <a:p>
            <a:endParaRPr lang="en-US">
              <a:latin typeface="Constantia" pitchFamily="18" charset="0"/>
            </a:endParaRPr>
          </a:p>
        </p:txBody>
      </p:sp>
      <p:pic>
        <p:nvPicPr>
          <p:cNvPr id="19458" name="Picture 4" descr="http://kingfish.coastal.edu/biology/sgilman/770trophicpyramid.gif"/>
          <p:cNvPicPr>
            <a:picLocks noChangeAspect="1" noChangeArrowheads="1"/>
          </p:cNvPicPr>
          <p:nvPr/>
        </p:nvPicPr>
        <p:blipFill>
          <a:blip r:embed="rId3"/>
          <a:srcRect/>
          <a:stretch>
            <a:fillRect/>
          </a:stretch>
        </p:blipFill>
        <p:spPr bwMode="auto">
          <a:xfrm>
            <a:off x="954088" y="404813"/>
            <a:ext cx="7289800" cy="6119812"/>
          </a:xfrm>
          <a:prstGeom prst="rect">
            <a:avLst/>
          </a:prstGeom>
          <a:noFill/>
          <a:ln w="9525">
            <a:noFill/>
            <a:miter lim="800000"/>
            <a:headEnd/>
            <a:tailEnd/>
          </a:ln>
        </p:spPr>
      </p:pic>
    </p:spTree>
  </p:cSld>
  <p:clrMapOvr>
    <a:masterClrMapping/>
  </p:clrMapOvr>
  <p:transition xmlns:p14="http://schemas.microsoft.com/office/powerpoint/2010/main">
    <p:wedg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Pyramids</a:t>
            </a:r>
            <a:endParaRPr lang="en-US" dirty="0"/>
          </a:p>
        </p:txBody>
      </p:sp>
      <p:pic>
        <p:nvPicPr>
          <p:cNvPr id="3" name="Picture 2"/>
          <p:cNvPicPr>
            <a:picLocks noChangeAspect="1"/>
          </p:cNvPicPr>
          <p:nvPr/>
        </p:nvPicPr>
        <p:blipFill>
          <a:blip r:embed="rId2"/>
          <a:stretch>
            <a:fillRect/>
          </a:stretch>
        </p:blipFill>
        <p:spPr>
          <a:xfrm>
            <a:off x="3990850" y="644081"/>
            <a:ext cx="4572000" cy="5956300"/>
          </a:xfrm>
          <a:prstGeom prst="rect">
            <a:avLst/>
          </a:prstGeom>
        </p:spPr>
      </p:pic>
    </p:spTree>
    <p:extLst>
      <p:ext uri="{BB962C8B-B14F-4D97-AF65-F5344CB8AC3E}">
        <p14:creationId xmlns:p14="http://schemas.microsoft.com/office/powerpoint/2010/main" val="12429134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idx="1"/>
          </p:nvPr>
        </p:nvSpPr>
        <p:spPr>
          <a:xfrm>
            <a:off x="395288" y="549275"/>
            <a:ext cx="8229600" cy="5759450"/>
          </a:xfrm>
        </p:spPr>
        <p:txBody>
          <a:bodyPr/>
          <a:lstStyle/>
          <a:p>
            <a:endParaRPr lang="en-CA" smtClean="0"/>
          </a:p>
          <a:p>
            <a:r>
              <a:rPr lang="en-CA" smtClean="0"/>
              <a:t>The ocean is divided into 3 categories:</a:t>
            </a:r>
          </a:p>
          <a:p>
            <a:endParaRPr lang="en-CA" smtClean="0"/>
          </a:p>
          <a:p>
            <a:pPr lvl="1"/>
            <a:r>
              <a:rPr lang="en-CA" u="sng" smtClean="0">
                <a:solidFill>
                  <a:srgbClr val="17375E"/>
                </a:solidFill>
              </a:rPr>
              <a:t>Plankton</a:t>
            </a:r>
            <a:r>
              <a:rPr lang="en-CA" smtClean="0"/>
              <a:t>– Usually very small floating organisms, either plants or animals, which are at the mercy of the tides winds and currents.</a:t>
            </a:r>
          </a:p>
          <a:p>
            <a:pPr lvl="1"/>
            <a:endParaRPr lang="en-CA" u="sng" smtClean="0"/>
          </a:p>
          <a:p>
            <a:pPr lvl="1"/>
            <a:r>
              <a:rPr lang="en-CA" u="sng" smtClean="0">
                <a:solidFill>
                  <a:srgbClr val="17375E"/>
                </a:solidFill>
              </a:rPr>
              <a:t>Nekton</a:t>
            </a:r>
            <a:r>
              <a:rPr lang="en-CA" smtClean="0"/>
              <a:t> – Strong swimming animals that live in the open ocean, and are not affected by tides or currents.</a:t>
            </a:r>
          </a:p>
          <a:p>
            <a:pPr lvl="1"/>
            <a:endParaRPr lang="en-CA" u="sng" smtClean="0"/>
          </a:p>
          <a:p>
            <a:pPr lvl="1"/>
            <a:r>
              <a:rPr lang="en-CA" u="sng" smtClean="0">
                <a:solidFill>
                  <a:srgbClr val="17375E"/>
                </a:solidFill>
              </a:rPr>
              <a:t>Benthos</a:t>
            </a:r>
            <a:r>
              <a:rPr lang="en-CA" smtClean="0"/>
              <a:t>– Organisms that live on or in the ocean floor; could be plants or animal</a:t>
            </a:r>
            <a:endParaRPr lang="en-US" smtClean="0"/>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smtClean="0"/>
              <a:t>Plankton</a:t>
            </a:r>
          </a:p>
        </p:txBody>
      </p:sp>
      <p:sp>
        <p:nvSpPr>
          <p:cNvPr id="3" name="Content Placeholder 2"/>
          <p:cNvSpPr>
            <a:spLocks noGrp="1"/>
          </p:cNvSpPr>
          <p:nvPr>
            <p:ph idx="1"/>
          </p:nvPr>
        </p:nvSpPr>
        <p:spPr/>
        <p:txBody>
          <a:bodyPr/>
          <a:lstStyle/>
          <a:p>
            <a:r>
              <a:rPr lang="en-US" smtClean="0"/>
              <a:t>We need plankton to survive. Phytoplankton are producers that take in carbon dioxide (greenhouse gases) and convert them to oxygen, which we need to breathe.</a:t>
            </a:r>
          </a:p>
          <a:p>
            <a:endParaRPr lang="en-US" smtClean="0"/>
          </a:p>
          <a:p>
            <a:r>
              <a:rPr lang="en-US" smtClean="0"/>
              <a:t>Most of the oxygen on Earth is produced in the ocean, so phytoplankton are vitally important to us humans.</a:t>
            </a:r>
          </a:p>
          <a:p>
            <a:endParaRPr lang="en-US" smtClean="0"/>
          </a:p>
          <a:p>
            <a:r>
              <a:rPr lang="en-US" smtClean="0"/>
              <a:t>There are several different classes of plankton, ranging from plant plankton to animal plankton!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smtClean="0"/>
              <a:t>Plankton</a:t>
            </a:r>
          </a:p>
        </p:txBody>
      </p:sp>
      <p:sp>
        <p:nvSpPr>
          <p:cNvPr id="22530" name="Content Placeholder 2"/>
          <p:cNvSpPr>
            <a:spLocks noGrp="1"/>
          </p:cNvSpPr>
          <p:nvPr>
            <p:ph idx="1"/>
          </p:nvPr>
        </p:nvSpPr>
        <p:spPr/>
        <p:txBody>
          <a:bodyPr/>
          <a:lstStyle/>
          <a:p>
            <a:r>
              <a:rPr lang="en-CA" smtClean="0"/>
              <a:t>These feeble swimming plants or animals are separated into </a:t>
            </a:r>
            <a:r>
              <a:rPr lang="en-CA" u="sng" smtClean="0"/>
              <a:t>phytoplankton</a:t>
            </a:r>
            <a:r>
              <a:rPr lang="en-CA" smtClean="0"/>
              <a:t> (plants), which are producers, or </a:t>
            </a:r>
            <a:r>
              <a:rPr lang="en-CA" u="sng" smtClean="0"/>
              <a:t>zooplankton</a:t>
            </a:r>
            <a:r>
              <a:rPr lang="en-CA" smtClean="0"/>
              <a:t> (animals) which are first order consumers</a:t>
            </a:r>
          </a:p>
          <a:p>
            <a:pPr>
              <a:buFont typeface="Wingdings 2" pitchFamily="18" charset="2"/>
              <a:buNone/>
            </a:pPr>
            <a:endParaRPr lang="en-US" smtClean="0"/>
          </a:p>
        </p:txBody>
      </p:sp>
      <p:pic>
        <p:nvPicPr>
          <p:cNvPr id="22531" name="Picture 3" descr="Phytoplankton.png"/>
          <p:cNvPicPr>
            <a:picLocks noChangeAspect="1"/>
          </p:cNvPicPr>
          <p:nvPr/>
        </p:nvPicPr>
        <p:blipFill>
          <a:blip r:embed="rId2"/>
          <a:srcRect/>
          <a:stretch>
            <a:fillRect/>
          </a:stretch>
        </p:blipFill>
        <p:spPr bwMode="auto">
          <a:xfrm>
            <a:off x="457200" y="4035425"/>
            <a:ext cx="3346450" cy="2517775"/>
          </a:xfrm>
          <a:prstGeom prst="rect">
            <a:avLst/>
          </a:prstGeom>
          <a:noFill/>
          <a:ln w="9525">
            <a:noFill/>
            <a:miter lim="800000"/>
            <a:headEnd/>
            <a:tailEnd/>
          </a:ln>
        </p:spPr>
      </p:pic>
      <p:pic>
        <p:nvPicPr>
          <p:cNvPr id="22532" name="Picture 4" descr="Zooplankton.png"/>
          <p:cNvPicPr>
            <a:picLocks noChangeAspect="1"/>
          </p:cNvPicPr>
          <p:nvPr/>
        </p:nvPicPr>
        <p:blipFill>
          <a:blip r:embed="rId3"/>
          <a:srcRect/>
          <a:stretch>
            <a:fillRect/>
          </a:stretch>
        </p:blipFill>
        <p:spPr bwMode="auto">
          <a:xfrm>
            <a:off x="5016500" y="4130675"/>
            <a:ext cx="3670300" cy="2193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Trophic Cascade</a:t>
            </a:r>
            <a:endParaRPr lang="en-US" dirty="0"/>
          </a:p>
        </p:txBody>
      </p:sp>
      <p:sp>
        <p:nvSpPr>
          <p:cNvPr id="3" name="Content Placeholder 2"/>
          <p:cNvSpPr>
            <a:spLocks noGrp="1"/>
          </p:cNvSpPr>
          <p:nvPr>
            <p:ph idx="1"/>
          </p:nvPr>
        </p:nvSpPr>
        <p:spPr/>
        <p:txBody>
          <a:bodyPr/>
          <a:lstStyle/>
          <a:p>
            <a:r>
              <a:rPr lang="en-US" dirty="0" smtClean="0"/>
              <a:t>How Wolves Change Rivers.</a:t>
            </a:r>
          </a:p>
          <a:p>
            <a:endParaRPr lang="en-US" dirty="0"/>
          </a:p>
          <a:p>
            <a:r>
              <a:rPr lang="en-US" dirty="0">
                <a:hlinkClick r:id="rId2"/>
              </a:rPr>
              <a:t>https://www.youtube.com/watch?v=ysa5OBhXz-Q&amp;safe=</a:t>
            </a:r>
            <a:r>
              <a:rPr lang="en-US" dirty="0" smtClean="0">
                <a:hlinkClick r:id="rId2"/>
              </a:rPr>
              <a:t>active</a:t>
            </a:r>
            <a:endParaRPr lang="en-US" dirty="0" smtClean="0"/>
          </a:p>
          <a:p>
            <a:endParaRPr lang="en-US" dirty="0"/>
          </a:p>
        </p:txBody>
      </p:sp>
    </p:spTree>
    <p:extLst>
      <p:ext uri="{BB962C8B-B14F-4D97-AF65-F5344CB8AC3E}">
        <p14:creationId xmlns:p14="http://schemas.microsoft.com/office/powerpoint/2010/main" val="1406436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smtClean="0"/>
              <a:t>Phytoplankton</a:t>
            </a:r>
          </a:p>
        </p:txBody>
      </p:sp>
      <p:sp>
        <p:nvSpPr>
          <p:cNvPr id="23554" name="Content Placeholder 2"/>
          <p:cNvSpPr>
            <a:spLocks noGrp="1"/>
          </p:cNvSpPr>
          <p:nvPr>
            <p:ph idx="1"/>
          </p:nvPr>
        </p:nvSpPr>
        <p:spPr/>
        <p:txBody>
          <a:bodyPr/>
          <a:lstStyle/>
          <a:p>
            <a:r>
              <a:rPr lang="en-CA" smtClean="0"/>
              <a:t>Phytoplankton are mainly diatoms which are the most important food source in the ocean, usually single celled plants (algae).  They are called this because of their silica shells symmetry which is designed to help them float.</a:t>
            </a:r>
          </a:p>
          <a:p>
            <a:endParaRPr lang="en-US" smtClean="0"/>
          </a:p>
        </p:txBody>
      </p:sp>
      <p:pic>
        <p:nvPicPr>
          <p:cNvPr id="23555" name="Picture 3" descr="Phytoplankton1.png"/>
          <p:cNvPicPr>
            <a:picLocks noChangeAspect="1"/>
          </p:cNvPicPr>
          <p:nvPr/>
        </p:nvPicPr>
        <p:blipFill>
          <a:blip r:embed="rId2"/>
          <a:srcRect/>
          <a:stretch>
            <a:fillRect/>
          </a:stretch>
        </p:blipFill>
        <p:spPr bwMode="auto">
          <a:xfrm>
            <a:off x="2846388" y="4186238"/>
            <a:ext cx="3451225" cy="23955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mtClean="0"/>
              <a:t>Plankton</a:t>
            </a:r>
          </a:p>
        </p:txBody>
      </p:sp>
      <p:sp>
        <p:nvSpPr>
          <p:cNvPr id="24578" name="Content Placeholder 2"/>
          <p:cNvSpPr>
            <a:spLocks noGrp="1"/>
          </p:cNvSpPr>
          <p:nvPr>
            <p:ph idx="1"/>
          </p:nvPr>
        </p:nvSpPr>
        <p:spPr/>
        <p:txBody>
          <a:bodyPr/>
          <a:lstStyle/>
          <a:p>
            <a:r>
              <a:rPr lang="en-CA" smtClean="0"/>
              <a:t>Dinoflagellates represent both plants and animals; they are the second most important food source in the ocean. They are often responsible for shellfish becoming toxic or the “red tide” if they have an outbreak.</a:t>
            </a:r>
            <a:endParaRPr lang="en-US" smtClean="0"/>
          </a:p>
          <a:p>
            <a:endParaRPr lang="en-US" smtClean="0"/>
          </a:p>
        </p:txBody>
      </p:sp>
      <p:pic>
        <p:nvPicPr>
          <p:cNvPr id="24579" name="Picture 3" descr="Dinoflagellates.png"/>
          <p:cNvPicPr>
            <a:picLocks noChangeAspect="1"/>
          </p:cNvPicPr>
          <p:nvPr/>
        </p:nvPicPr>
        <p:blipFill>
          <a:blip r:embed="rId3"/>
          <a:srcRect/>
          <a:stretch>
            <a:fillRect/>
          </a:stretch>
        </p:blipFill>
        <p:spPr bwMode="auto">
          <a:xfrm>
            <a:off x="2471738" y="3952875"/>
            <a:ext cx="4200525" cy="25606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457200" y="269875"/>
            <a:ext cx="8229600" cy="1143000"/>
          </a:xfrm>
        </p:spPr>
        <p:txBody>
          <a:bodyPr/>
          <a:lstStyle/>
          <a:p>
            <a:r>
              <a:rPr lang="en-CA" smtClean="0"/>
              <a:t>Nekton</a:t>
            </a:r>
            <a:endParaRPr lang="en-US" smtClean="0"/>
          </a:p>
        </p:txBody>
      </p:sp>
      <p:sp>
        <p:nvSpPr>
          <p:cNvPr id="25602" name="Rectangle 3"/>
          <p:cNvSpPr>
            <a:spLocks noGrp="1" noChangeArrowheads="1"/>
          </p:cNvSpPr>
          <p:nvPr>
            <p:ph idx="1"/>
          </p:nvPr>
        </p:nvSpPr>
        <p:spPr>
          <a:xfrm>
            <a:off x="395288" y="1412875"/>
            <a:ext cx="8229600" cy="4114800"/>
          </a:xfrm>
        </p:spPr>
        <p:txBody>
          <a:bodyPr/>
          <a:lstStyle/>
          <a:p>
            <a:r>
              <a:rPr lang="en-CA" smtClean="0"/>
              <a:t>Nekton consists of all animals that are capable of </a:t>
            </a:r>
            <a:r>
              <a:rPr lang="en-CA" b="1" u="sng" smtClean="0"/>
              <a:t>swimming powerfully</a:t>
            </a:r>
            <a:r>
              <a:rPr lang="en-CA" smtClean="0"/>
              <a:t>, mammals, reptiles, sharks, and fish.  </a:t>
            </a:r>
            <a:r>
              <a:rPr lang="en-CA" b="1" u="sng" smtClean="0"/>
              <a:t>Squid</a:t>
            </a:r>
            <a:r>
              <a:rPr lang="en-CA" smtClean="0"/>
              <a:t> are the only non-vertebrate that is a strong enough swimmer to be in this category.</a:t>
            </a:r>
          </a:p>
        </p:txBody>
      </p:sp>
      <p:pic>
        <p:nvPicPr>
          <p:cNvPr id="25603" name="Picture 4" descr="350pixelGulfofMexicoKingMackrel"/>
          <p:cNvPicPr>
            <a:picLocks noChangeAspect="1" noChangeArrowheads="1"/>
          </p:cNvPicPr>
          <p:nvPr/>
        </p:nvPicPr>
        <p:blipFill>
          <a:blip r:embed="rId2"/>
          <a:srcRect/>
          <a:stretch>
            <a:fillRect/>
          </a:stretch>
        </p:blipFill>
        <p:spPr bwMode="auto">
          <a:xfrm>
            <a:off x="349250" y="3716338"/>
            <a:ext cx="2709863" cy="1803400"/>
          </a:xfrm>
          <a:prstGeom prst="rect">
            <a:avLst/>
          </a:prstGeom>
          <a:noFill/>
          <a:ln w="9525">
            <a:noFill/>
            <a:miter lim="800000"/>
            <a:headEnd/>
            <a:tailEnd/>
          </a:ln>
        </p:spPr>
      </p:pic>
      <p:pic>
        <p:nvPicPr>
          <p:cNvPr id="25604" name="Picture 5" descr="dolphin6DM0510a_468x305"/>
          <p:cNvPicPr>
            <a:picLocks noChangeAspect="1" noChangeArrowheads="1"/>
          </p:cNvPicPr>
          <p:nvPr/>
        </p:nvPicPr>
        <p:blipFill>
          <a:blip r:embed="rId3"/>
          <a:srcRect/>
          <a:stretch>
            <a:fillRect/>
          </a:stretch>
        </p:blipFill>
        <p:spPr bwMode="auto">
          <a:xfrm>
            <a:off x="3209925" y="4716463"/>
            <a:ext cx="2730500" cy="1781175"/>
          </a:xfrm>
          <a:prstGeom prst="rect">
            <a:avLst/>
          </a:prstGeom>
          <a:noFill/>
          <a:ln w="9525">
            <a:noFill/>
            <a:miter lim="800000"/>
            <a:headEnd/>
            <a:tailEnd/>
          </a:ln>
        </p:spPr>
      </p:pic>
      <p:pic>
        <p:nvPicPr>
          <p:cNvPr id="25605" name="Picture 6" descr="squid"/>
          <p:cNvPicPr>
            <a:picLocks noChangeAspect="1" noChangeArrowheads="1"/>
          </p:cNvPicPr>
          <p:nvPr/>
        </p:nvPicPr>
        <p:blipFill>
          <a:blip r:embed="rId4"/>
          <a:srcRect/>
          <a:stretch>
            <a:fillRect/>
          </a:stretch>
        </p:blipFill>
        <p:spPr bwMode="auto">
          <a:xfrm>
            <a:off x="6061075" y="3284538"/>
            <a:ext cx="2916238" cy="1749425"/>
          </a:xfrm>
          <a:prstGeom prst="rect">
            <a:avLst/>
          </a:prstGeom>
          <a:noFill/>
          <a:ln w="9525">
            <a:noFill/>
            <a:miter lim="800000"/>
            <a:headEnd/>
            <a:tailEnd/>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457200" y="414338"/>
            <a:ext cx="8229600" cy="1143000"/>
          </a:xfrm>
        </p:spPr>
        <p:txBody>
          <a:bodyPr/>
          <a:lstStyle/>
          <a:p>
            <a:r>
              <a:rPr lang="en-CA" smtClean="0"/>
              <a:t>Nekton</a:t>
            </a:r>
            <a:endParaRPr lang="en-US" smtClean="0"/>
          </a:p>
        </p:txBody>
      </p:sp>
      <p:sp>
        <p:nvSpPr>
          <p:cNvPr id="26626" name="Rectangle 3"/>
          <p:cNvSpPr>
            <a:spLocks noGrp="1" noChangeArrowheads="1"/>
          </p:cNvSpPr>
          <p:nvPr>
            <p:ph idx="1"/>
          </p:nvPr>
        </p:nvSpPr>
        <p:spPr>
          <a:xfrm>
            <a:off x="468313" y="1557338"/>
            <a:ext cx="8229600" cy="3240087"/>
          </a:xfrm>
        </p:spPr>
        <p:txBody>
          <a:bodyPr/>
          <a:lstStyle/>
          <a:p>
            <a:r>
              <a:rPr lang="en-CA" smtClean="0"/>
              <a:t>Although many of these animals adapted to swimming great distances, they usually remain close to one area because they have </a:t>
            </a:r>
            <a:r>
              <a:rPr lang="en-CA" i="1" smtClean="0"/>
              <a:t>not adapted to all environmental changes in the ocean</a:t>
            </a:r>
            <a:r>
              <a:rPr lang="en-CA" smtClean="0"/>
              <a:t>.</a:t>
            </a:r>
            <a:endParaRPr lang="en-US" smtClean="0"/>
          </a:p>
        </p:txBody>
      </p:sp>
      <p:pic>
        <p:nvPicPr>
          <p:cNvPr id="26627" name="Picture 4" descr="school of fish"/>
          <p:cNvPicPr>
            <a:picLocks noChangeAspect="1" noChangeArrowheads="1"/>
          </p:cNvPicPr>
          <p:nvPr/>
        </p:nvPicPr>
        <p:blipFill>
          <a:blip r:embed="rId2"/>
          <a:srcRect/>
          <a:stretch>
            <a:fillRect/>
          </a:stretch>
        </p:blipFill>
        <p:spPr bwMode="auto">
          <a:xfrm>
            <a:off x="5626100" y="3573463"/>
            <a:ext cx="1970088" cy="2592387"/>
          </a:xfrm>
          <a:prstGeom prst="rect">
            <a:avLst/>
          </a:prstGeom>
          <a:noFill/>
          <a:ln w="9525">
            <a:noFill/>
            <a:miter lim="800000"/>
            <a:headEnd/>
            <a:tailEnd/>
          </a:ln>
        </p:spPr>
      </p:pic>
      <p:pic>
        <p:nvPicPr>
          <p:cNvPr id="26628" name="Picture 5" descr="school 2"/>
          <p:cNvPicPr>
            <a:picLocks noChangeAspect="1" noChangeArrowheads="1"/>
          </p:cNvPicPr>
          <p:nvPr/>
        </p:nvPicPr>
        <p:blipFill>
          <a:blip r:embed="rId3"/>
          <a:srcRect/>
          <a:stretch>
            <a:fillRect/>
          </a:stretch>
        </p:blipFill>
        <p:spPr bwMode="auto">
          <a:xfrm>
            <a:off x="1547813" y="3573463"/>
            <a:ext cx="3311525" cy="2203450"/>
          </a:xfrm>
          <a:prstGeom prst="rect">
            <a:avLst/>
          </a:prstGeom>
          <a:noFill/>
          <a:ln w="9525">
            <a:noFill/>
            <a:miter lim="800000"/>
            <a:headEnd/>
            <a:tailEnd/>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457200" y="485775"/>
            <a:ext cx="8229600" cy="1143000"/>
          </a:xfrm>
        </p:spPr>
        <p:txBody>
          <a:bodyPr/>
          <a:lstStyle/>
          <a:p>
            <a:r>
              <a:rPr lang="en-CA" smtClean="0"/>
              <a:t>Benthos</a:t>
            </a:r>
            <a:endParaRPr lang="en-US" smtClean="0"/>
          </a:p>
        </p:txBody>
      </p:sp>
      <p:sp>
        <p:nvSpPr>
          <p:cNvPr id="27650" name="Rectangle 3"/>
          <p:cNvSpPr>
            <a:spLocks noGrp="1" noChangeArrowheads="1"/>
          </p:cNvSpPr>
          <p:nvPr>
            <p:ph idx="1"/>
          </p:nvPr>
        </p:nvSpPr>
        <p:spPr>
          <a:xfrm>
            <a:off x="395288" y="1628775"/>
            <a:ext cx="8229600" cy="2952750"/>
          </a:xfrm>
        </p:spPr>
        <p:txBody>
          <a:bodyPr/>
          <a:lstStyle/>
          <a:p>
            <a:r>
              <a:rPr lang="en-CA" smtClean="0"/>
              <a:t>The benthic zone consists of </a:t>
            </a:r>
            <a:r>
              <a:rPr lang="en-CA" b="1" smtClean="0"/>
              <a:t>plants</a:t>
            </a:r>
            <a:r>
              <a:rPr lang="en-CA" smtClean="0"/>
              <a:t> (epiflora) and </a:t>
            </a:r>
            <a:r>
              <a:rPr lang="en-CA" b="1" smtClean="0"/>
              <a:t>animals </a:t>
            </a:r>
            <a:r>
              <a:rPr lang="en-CA" smtClean="0"/>
              <a:t>(epifauna) on or in the bottom. Some of these organisms are the sea fan, sponges, coral, crabs mussels, and sea weed.</a:t>
            </a:r>
            <a:endParaRPr lang="en-US" smtClean="0"/>
          </a:p>
        </p:txBody>
      </p:sp>
      <p:pic>
        <p:nvPicPr>
          <p:cNvPr id="27651" name="Picture 4" descr="epifauna"/>
          <p:cNvPicPr>
            <a:picLocks noChangeAspect="1" noChangeArrowheads="1"/>
          </p:cNvPicPr>
          <p:nvPr/>
        </p:nvPicPr>
        <p:blipFill>
          <a:blip r:embed="rId2"/>
          <a:srcRect/>
          <a:stretch>
            <a:fillRect/>
          </a:stretch>
        </p:blipFill>
        <p:spPr bwMode="auto">
          <a:xfrm>
            <a:off x="6227763" y="3573463"/>
            <a:ext cx="2044700" cy="2463800"/>
          </a:xfrm>
          <a:prstGeom prst="rect">
            <a:avLst/>
          </a:prstGeom>
          <a:noFill/>
          <a:ln w="9525">
            <a:noFill/>
            <a:miter lim="800000"/>
            <a:headEnd/>
            <a:tailEnd/>
          </a:ln>
        </p:spPr>
      </p:pic>
      <p:pic>
        <p:nvPicPr>
          <p:cNvPr id="27652" name="Picture 5" descr="epiflora"/>
          <p:cNvPicPr>
            <a:picLocks noChangeAspect="1" noChangeArrowheads="1"/>
          </p:cNvPicPr>
          <p:nvPr/>
        </p:nvPicPr>
        <p:blipFill>
          <a:blip r:embed="rId3"/>
          <a:srcRect/>
          <a:stretch>
            <a:fillRect/>
          </a:stretch>
        </p:blipFill>
        <p:spPr bwMode="auto">
          <a:xfrm>
            <a:off x="3995738" y="3500438"/>
            <a:ext cx="2017712" cy="1343025"/>
          </a:xfrm>
          <a:prstGeom prst="rect">
            <a:avLst/>
          </a:prstGeom>
          <a:noFill/>
          <a:ln w="9525">
            <a:noFill/>
            <a:miter lim="800000"/>
            <a:headEnd/>
            <a:tailEnd/>
          </a:ln>
        </p:spPr>
      </p:pic>
      <p:pic>
        <p:nvPicPr>
          <p:cNvPr id="27653" name="Picture 6" descr="sea weed"/>
          <p:cNvPicPr>
            <a:picLocks noChangeAspect="1" noChangeArrowheads="1"/>
          </p:cNvPicPr>
          <p:nvPr/>
        </p:nvPicPr>
        <p:blipFill>
          <a:blip r:embed="rId4"/>
          <a:srcRect/>
          <a:stretch>
            <a:fillRect/>
          </a:stretch>
        </p:blipFill>
        <p:spPr bwMode="auto">
          <a:xfrm>
            <a:off x="1087438" y="4171950"/>
            <a:ext cx="2763837" cy="1849438"/>
          </a:xfrm>
          <a:prstGeom prst="rect">
            <a:avLst/>
          </a:prstGeom>
          <a:noFill/>
          <a:ln w="9525">
            <a:noFill/>
            <a:miter lim="800000"/>
            <a:headEnd/>
            <a:tailEnd/>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CA" smtClean="0"/>
              <a:t>Benthos</a:t>
            </a:r>
            <a:endParaRPr lang="en-US" smtClean="0"/>
          </a:p>
        </p:txBody>
      </p:sp>
      <p:sp>
        <p:nvSpPr>
          <p:cNvPr id="28674" name="Rectangle 3"/>
          <p:cNvSpPr>
            <a:spLocks noGrp="1" noChangeArrowheads="1"/>
          </p:cNvSpPr>
          <p:nvPr>
            <p:ph idx="1"/>
          </p:nvPr>
        </p:nvSpPr>
        <p:spPr/>
        <p:txBody>
          <a:bodyPr/>
          <a:lstStyle/>
          <a:p>
            <a:r>
              <a:rPr lang="en-CA" smtClean="0"/>
              <a:t>Animals that are </a:t>
            </a:r>
            <a:r>
              <a:rPr lang="en-CA" b="1" smtClean="0"/>
              <a:t>buried in the ocean floor</a:t>
            </a:r>
            <a:r>
              <a:rPr lang="en-CA" smtClean="0"/>
              <a:t> like clams and worms are called infauna.</a:t>
            </a:r>
            <a:endParaRPr lang="en-US" smtClean="0"/>
          </a:p>
        </p:txBody>
      </p:sp>
      <p:pic>
        <p:nvPicPr>
          <p:cNvPr id="28675" name="Picture 4" descr="Clam"/>
          <p:cNvPicPr>
            <a:picLocks noChangeAspect="1" noChangeArrowheads="1"/>
          </p:cNvPicPr>
          <p:nvPr/>
        </p:nvPicPr>
        <p:blipFill>
          <a:blip r:embed="rId2"/>
          <a:srcRect/>
          <a:stretch>
            <a:fillRect/>
          </a:stretch>
        </p:blipFill>
        <p:spPr bwMode="auto">
          <a:xfrm>
            <a:off x="5435600" y="2781300"/>
            <a:ext cx="2879725" cy="3348038"/>
          </a:xfrm>
          <a:prstGeom prst="rect">
            <a:avLst/>
          </a:prstGeom>
          <a:noFill/>
          <a:ln w="9525">
            <a:noFill/>
            <a:miter lim="800000"/>
            <a:headEnd/>
            <a:tailEnd/>
          </a:ln>
        </p:spPr>
      </p:pic>
      <p:pic>
        <p:nvPicPr>
          <p:cNvPr id="28676" name="Picture 5" descr="ist2_2005625_arenicola_sea_worm"/>
          <p:cNvPicPr>
            <a:picLocks noChangeAspect="1" noChangeArrowheads="1"/>
          </p:cNvPicPr>
          <p:nvPr/>
        </p:nvPicPr>
        <p:blipFill>
          <a:blip r:embed="rId3"/>
          <a:srcRect/>
          <a:stretch>
            <a:fillRect/>
          </a:stretch>
        </p:blipFill>
        <p:spPr bwMode="auto">
          <a:xfrm>
            <a:off x="1114425" y="2781300"/>
            <a:ext cx="3744913" cy="2493963"/>
          </a:xfrm>
          <a:prstGeom prst="rect">
            <a:avLst/>
          </a:prstGeom>
          <a:noFill/>
          <a:ln w="9525">
            <a:noFill/>
            <a:miter lim="800000"/>
            <a:headEnd/>
            <a:tailEnd/>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smtClean="0"/>
              <a:t>Food Chains </a:t>
            </a:r>
          </a:p>
        </p:txBody>
      </p:sp>
      <p:sp>
        <p:nvSpPr>
          <p:cNvPr id="29698" name="Content Placeholder 2"/>
          <p:cNvSpPr>
            <a:spLocks noGrp="1"/>
          </p:cNvSpPr>
          <p:nvPr>
            <p:ph idx="1"/>
          </p:nvPr>
        </p:nvSpPr>
        <p:spPr/>
        <p:txBody>
          <a:bodyPr/>
          <a:lstStyle/>
          <a:p>
            <a:r>
              <a:rPr lang="en-US" smtClean="0"/>
              <a:t>In summary a food chain would look like this:</a:t>
            </a:r>
          </a:p>
          <a:p>
            <a:pPr>
              <a:buFont typeface="Wingdings 2" pitchFamily="18" charset="2"/>
              <a:buNone/>
            </a:pPr>
            <a:endParaRPr lang="en-US" smtClean="0"/>
          </a:p>
          <a:p>
            <a:pPr>
              <a:buFont typeface="Wingdings 2" pitchFamily="18" charset="2"/>
              <a:buNone/>
            </a:pPr>
            <a:r>
              <a:rPr lang="en-US" smtClean="0"/>
              <a:t>    phytoplankton→ zooplankton→ nekton (ex. Krill)→ small animals (ex. Herring)→ bigger animals (squid) → top predators (tuna)</a:t>
            </a:r>
          </a:p>
          <a:p>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0496-004-7C160AA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983" y="1540932"/>
            <a:ext cx="7566204" cy="4872567"/>
          </a:xfrm>
          <a:prstGeom prst="rect">
            <a:avLst/>
          </a:prstGeom>
        </p:spPr>
      </p:pic>
      <p:sp>
        <p:nvSpPr>
          <p:cNvPr id="7" name="Title 1"/>
          <p:cNvSpPr>
            <a:spLocks noGrp="1"/>
          </p:cNvSpPr>
          <p:nvPr>
            <p:ph type="title"/>
          </p:nvPr>
        </p:nvSpPr>
        <p:spPr>
          <a:xfrm>
            <a:off x="457200" y="133350"/>
            <a:ext cx="8229600" cy="1143000"/>
          </a:xfrm>
        </p:spPr>
        <p:txBody>
          <a:bodyPr/>
          <a:lstStyle/>
          <a:p>
            <a:r>
              <a:rPr lang="en-US" dirty="0" smtClean="0"/>
              <a:t>Food Chains </a:t>
            </a:r>
          </a:p>
        </p:txBody>
      </p:sp>
    </p:spTree>
    <p:extLst>
      <p:ext uri="{BB962C8B-B14F-4D97-AF65-F5344CB8AC3E}">
        <p14:creationId xmlns:p14="http://schemas.microsoft.com/office/powerpoint/2010/main" val="895595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5199-036-D579DC4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079" y="0"/>
            <a:ext cx="6360583" cy="6803680"/>
          </a:xfrm>
          <a:prstGeom prst="rect">
            <a:avLst/>
          </a:prstGeom>
        </p:spPr>
      </p:pic>
    </p:spTree>
    <p:extLst>
      <p:ext uri="{BB962C8B-B14F-4D97-AF65-F5344CB8AC3E}">
        <p14:creationId xmlns:p14="http://schemas.microsoft.com/office/powerpoint/2010/main" val="763213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Food Web</a:t>
            </a:r>
          </a:p>
        </p:txBody>
      </p:sp>
      <p:pic>
        <p:nvPicPr>
          <p:cNvPr id="2" name="Picture 1" descr="fes_lg_acidificationgraphic-450x5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355" y="0"/>
            <a:ext cx="5530645" cy="6858000"/>
          </a:xfrm>
          <a:prstGeom prst="rect">
            <a:avLst/>
          </a:prstGeom>
        </p:spPr>
      </p:pic>
      <p:sp>
        <p:nvSpPr>
          <p:cNvPr id="3" name="Rectangle 2"/>
          <p:cNvSpPr/>
          <p:nvPr/>
        </p:nvSpPr>
        <p:spPr>
          <a:xfrm>
            <a:off x="457200" y="2111507"/>
            <a:ext cx="2484967" cy="3046988"/>
          </a:xfrm>
          <a:prstGeom prst="rect">
            <a:avLst/>
          </a:prstGeom>
        </p:spPr>
        <p:txBody>
          <a:bodyPr wrap="square">
            <a:spAutoFit/>
          </a:bodyPr>
          <a:lstStyle/>
          <a:p>
            <a:pPr>
              <a:buFontTx/>
              <a:buChar char="-"/>
            </a:pPr>
            <a:r>
              <a:rPr lang="en-US" sz="2400" dirty="0" smtClean="0"/>
              <a:t> Are </a:t>
            </a:r>
            <a:r>
              <a:rPr lang="en-US" sz="2400" dirty="0"/>
              <a:t>created instead of chains because different types of animals share certain food sources but not others.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Ecosystems</a:t>
            </a:r>
            <a:endParaRPr lang="en-US" dirty="0"/>
          </a:p>
        </p:txBody>
      </p:sp>
      <p:sp>
        <p:nvSpPr>
          <p:cNvPr id="3" name="Content Placeholder 2"/>
          <p:cNvSpPr>
            <a:spLocks noGrp="1"/>
          </p:cNvSpPr>
          <p:nvPr>
            <p:ph idx="1"/>
          </p:nvPr>
        </p:nvSpPr>
        <p:spPr>
          <a:xfrm>
            <a:off x="822960" y="613567"/>
            <a:ext cx="7520940" cy="3579849"/>
          </a:xfrm>
        </p:spPr>
        <p:txBody>
          <a:bodyPr/>
          <a:lstStyle/>
          <a:p>
            <a:pPr>
              <a:buFontTx/>
              <a:buChar char="-"/>
            </a:pPr>
            <a:endParaRPr lang="en-US" dirty="0" smtClean="0"/>
          </a:p>
          <a:p>
            <a:pPr>
              <a:buFontTx/>
              <a:buChar char="-"/>
            </a:pPr>
            <a:r>
              <a:rPr lang="en-US" dirty="0" smtClean="0">
                <a:solidFill>
                  <a:srgbClr val="F96A1B"/>
                </a:solidFill>
              </a:rPr>
              <a:t>Biotic</a:t>
            </a:r>
            <a:r>
              <a:rPr lang="en-US" dirty="0" smtClean="0"/>
              <a:t> components (all the living organisms in the area)</a:t>
            </a:r>
          </a:p>
          <a:p>
            <a:pPr>
              <a:buFontTx/>
              <a:buChar char="-"/>
            </a:pPr>
            <a:r>
              <a:rPr lang="en-US" dirty="0" smtClean="0">
                <a:solidFill>
                  <a:srgbClr val="F96A1B"/>
                </a:solidFill>
              </a:rPr>
              <a:t>Abiotic</a:t>
            </a:r>
            <a:r>
              <a:rPr lang="en-US" dirty="0" smtClean="0"/>
              <a:t> components (the non-living features of the area – rocks, soil, climate, water)</a:t>
            </a:r>
            <a:endParaRPr lang="en-US" dirty="0"/>
          </a:p>
          <a:p>
            <a:pPr>
              <a:buFontTx/>
              <a:buChar char="-"/>
            </a:pPr>
            <a:r>
              <a:rPr lang="en-US" dirty="0" smtClean="0"/>
              <a:t>Plants and animals all interact with one another</a:t>
            </a:r>
          </a:p>
          <a:p>
            <a:pPr lvl="2">
              <a:buFontTx/>
              <a:buChar char="-"/>
            </a:pPr>
            <a:r>
              <a:rPr lang="en-US" dirty="0" smtClean="0"/>
              <a:t>(plants nourish animals, but animals also nourish plants when they die and decompose)</a:t>
            </a:r>
          </a:p>
          <a:p>
            <a:pPr lvl="2">
              <a:buFontTx/>
              <a:buChar char="-"/>
            </a:pPr>
            <a:endParaRPr lang="en-US" dirty="0" smtClean="0"/>
          </a:p>
          <a:p>
            <a:pPr lvl="2">
              <a:buFontTx/>
              <a:buChar char="-"/>
            </a:pPr>
            <a:r>
              <a:rPr lang="en-US" dirty="0" smtClean="0">
                <a:solidFill>
                  <a:srgbClr val="F96A1B"/>
                </a:solidFill>
              </a:rPr>
              <a:t>Ecology</a:t>
            </a:r>
          </a:p>
          <a:p>
            <a:pPr lvl="3">
              <a:buFontTx/>
              <a:buChar char="-"/>
            </a:pPr>
            <a:r>
              <a:rPr lang="en-US" dirty="0" smtClean="0"/>
              <a:t>The study of ecosystems</a:t>
            </a:r>
          </a:p>
          <a:p>
            <a:pPr lvl="3">
              <a:buFontTx/>
              <a:buChar char="-"/>
            </a:pPr>
            <a:r>
              <a:rPr lang="en-US" dirty="0" smtClean="0"/>
              <a:t>If something happens to a group within an ecosystem – most likely affect the other things within the ecosystem as well. </a:t>
            </a:r>
            <a:endParaRPr lang="en-US" dirty="0"/>
          </a:p>
          <a:p>
            <a:pPr lvl="2">
              <a:buFontTx/>
              <a:buChar char="-"/>
            </a:pPr>
            <a:endParaRPr lang="en-US" dirty="0"/>
          </a:p>
        </p:txBody>
      </p:sp>
      <p:pic>
        <p:nvPicPr>
          <p:cNvPr id="4" name="Picture 3"/>
          <p:cNvPicPr>
            <a:picLocks noChangeAspect="1"/>
          </p:cNvPicPr>
          <p:nvPr/>
        </p:nvPicPr>
        <p:blipFill>
          <a:blip r:embed="rId2"/>
          <a:stretch>
            <a:fillRect/>
          </a:stretch>
        </p:blipFill>
        <p:spPr>
          <a:xfrm>
            <a:off x="822960" y="4193416"/>
            <a:ext cx="3792422" cy="2529071"/>
          </a:xfrm>
          <a:prstGeom prst="rect">
            <a:avLst/>
          </a:prstGeom>
        </p:spPr>
      </p:pic>
      <p:pic>
        <p:nvPicPr>
          <p:cNvPr id="5" name="Picture 4"/>
          <p:cNvPicPr>
            <a:picLocks noChangeAspect="1"/>
          </p:cNvPicPr>
          <p:nvPr/>
        </p:nvPicPr>
        <p:blipFill>
          <a:blip r:embed="rId3"/>
          <a:stretch>
            <a:fillRect/>
          </a:stretch>
        </p:blipFill>
        <p:spPr>
          <a:xfrm>
            <a:off x="5526901" y="4287180"/>
            <a:ext cx="2435307" cy="2435307"/>
          </a:xfrm>
          <a:prstGeom prst="rect">
            <a:avLst/>
          </a:prstGeom>
        </p:spPr>
      </p:pic>
    </p:spTree>
    <p:extLst>
      <p:ext uri="{BB962C8B-B14F-4D97-AF65-F5344CB8AC3E}">
        <p14:creationId xmlns:p14="http://schemas.microsoft.com/office/powerpoint/2010/main" val="24428868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smtClean="0"/>
              <a:t>Food Web Activity </a:t>
            </a:r>
          </a:p>
        </p:txBody>
      </p:sp>
      <p:sp>
        <p:nvSpPr>
          <p:cNvPr id="31746" name="Content Placeholder 2"/>
          <p:cNvSpPr>
            <a:spLocks noGrp="1"/>
          </p:cNvSpPr>
          <p:nvPr>
            <p:ph idx="1"/>
          </p:nvPr>
        </p:nvSpPr>
        <p:spPr/>
        <p:txBody>
          <a:bodyPr/>
          <a:lstStyle/>
          <a:p>
            <a:r>
              <a:rPr lang="en-US" smtClean="0"/>
              <a:t>Examples of Producers: phytoplankton, seaweed, algae</a:t>
            </a:r>
          </a:p>
          <a:p>
            <a:r>
              <a:rPr lang="en-US" smtClean="0"/>
              <a:t>Examples of Primary Consumers: zooplankton, urchins, snails, shrimp, krill</a:t>
            </a:r>
          </a:p>
          <a:p>
            <a:r>
              <a:rPr lang="en-US" smtClean="0"/>
              <a:t>Examples of Secondary Consumers: crab, lobster, mackerel, jellyfish, barnacle </a:t>
            </a:r>
          </a:p>
          <a:p>
            <a:r>
              <a:rPr lang="en-US" smtClean="0"/>
              <a:t>Examples of Top Consumers: octopus, sea turtle, tuna, shark, whale</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Producers, Consumers, and Decomposers</a:t>
            </a:r>
            <a:endParaRPr lang="en-US" dirty="0"/>
          </a:p>
        </p:txBody>
      </p:sp>
      <p:sp>
        <p:nvSpPr>
          <p:cNvPr id="3" name="Content Placeholder 2"/>
          <p:cNvSpPr>
            <a:spLocks noGrp="1"/>
          </p:cNvSpPr>
          <p:nvPr>
            <p:ph idx="1"/>
          </p:nvPr>
        </p:nvSpPr>
        <p:spPr>
          <a:xfrm>
            <a:off x="457200" y="2057400"/>
            <a:ext cx="8229600" cy="4508500"/>
          </a:xfrm>
        </p:spPr>
        <p:txBody>
          <a:bodyPr/>
          <a:lstStyle/>
          <a:p>
            <a:r>
              <a:rPr lang="en-CA" smtClean="0"/>
              <a:t>In the ocean just as on land all organisms rely directly or indirectly on the sun for energy</a:t>
            </a:r>
          </a:p>
          <a:p>
            <a:r>
              <a:rPr lang="en-CA" u="sng" smtClean="0"/>
              <a:t>Producers</a:t>
            </a:r>
            <a:r>
              <a:rPr lang="en-CA" smtClean="0"/>
              <a:t> turn the suns energy into useable energy for consumers. </a:t>
            </a:r>
            <a:endParaRPr lang="en-US" smtClean="0"/>
          </a:p>
          <a:p>
            <a:r>
              <a:rPr lang="en-CA" u="sng" smtClean="0"/>
              <a:t>Consumers</a:t>
            </a:r>
            <a:r>
              <a:rPr lang="en-CA" smtClean="0"/>
              <a:t> will feed on producers or other consumers for energy</a:t>
            </a:r>
            <a:endParaRPr lang="en-US" smtClean="0"/>
          </a:p>
          <a:p>
            <a:r>
              <a:rPr lang="en-CA" u="sng" smtClean="0"/>
              <a:t>Decomposers</a:t>
            </a:r>
            <a:r>
              <a:rPr lang="en-CA" smtClean="0"/>
              <a:t> will feed on producers or consumers when they die and return nutrients to the system for producers to use.</a:t>
            </a:r>
            <a:endParaRPr lang="en-US" smtClean="0"/>
          </a:p>
          <a:p>
            <a:endParaRPr lang="en-US"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Plants</a:t>
            </a:r>
            <a:r>
              <a:rPr lang="en-US" dirty="0" smtClean="0"/>
              <a:t> – (Producers)</a:t>
            </a:r>
            <a:endParaRPr lang="en-US" dirty="0"/>
          </a:p>
        </p:txBody>
      </p:sp>
      <p:sp>
        <p:nvSpPr>
          <p:cNvPr id="3" name="Content Placeholder 2"/>
          <p:cNvSpPr>
            <a:spLocks noGrp="1"/>
          </p:cNvSpPr>
          <p:nvPr>
            <p:ph idx="1"/>
          </p:nvPr>
        </p:nvSpPr>
        <p:spPr/>
        <p:txBody>
          <a:bodyPr/>
          <a:lstStyle/>
          <a:p>
            <a:pPr>
              <a:buFontTx/>
              <a:buChar char="-"/>
            </a:pPr>
            <a:r>
              <a:rPr lang="en-US" dirty="0" smtClean="0"/>
              <a:t>Food making ability</a:t>
            </a:r>
            <a:endParaRPr lang="en-US" dirty="0"/>
          </a:p>
          <a:p>
            <a:pPr lvl="2">
              <a:buFontTx/>
              <a:buChar char="-"/>
            </a:pPr>
            <a:r>
              <a:rPr lang="en-US" dirty="0" smtClean="0"/>
              <a:t>Photosynthesis (manufacture food from light and elements from the soil, water, and air around them)</a:t>
            </a:r>
          </a:p>
        </p:txBody>
      </p:sp>
      <p:pic>
        <p:nvPicPr>
          <p:cNvPr id="4" name="Picture 3"/>
          <p:cNvPicPr>
            <a:picLocks noChangeAspect="1"/>
          </p:cNvPicPr>
          <p:nvPr/>
        </p:nvPicPr>
        <p:blipFill>
          <a:blip r:embed="rId2"/>
          <a:stretch>
            <a:fillRect/>
          </a:stretch>
        </p:blipFill>
        <p:spPr>
          <a:xfrm>
            <a:off x="1963282" y="2523711"/>
            <a:ext cx="5029148" cy="3771861"/>
          </a:xfrm>
          <a:prstGeom prst="rect">
            <a:avLst/>
          </a:prstGeom>
        </p:spPr>
      </p:pic>
    </p:spTree>
    <p:extLst>
      <p:ext uri="{BB962C8B-B14F-4D97-AF65-F5344CB8AC3E}">
        <p14:creationId xmlns:p14="http://schemas.microsoft.com/office/powerpoint/2010/main" val="15163372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 Must depend on eating plants or other animals to get their food or energy.</a:t>
            </a:r>
            <a:endParaRPr lang="en-US" dirty="0"/>
          </a:p>
        </p:txBody>
      </p:sp>
      <p:sp>
        <p:nvSpPr>
          <p:cNvPr id="4" name="Title 1"/>
          <p:cNvSpPr>
            <a:spLocks noGrp="1"/>
          </p:cNvSpPr>
          <p:nvPr>
            <p:ph type="title"/>
          </p:nvPr>
        </p:nvSpPr>
        <p:spPr/>
        <p:txBody>
          <a:bodyPr/>
          <a:lstStyle/>
          <a:p>
            <a:r>
              <a:rPr lang="en-US" dirty="0" smtClean="0">
                <a:solidFill>
                  <a:schemeClr val="accent2"/>
                </a:solidFill>
              </a:rPr>
              <a:t>Animals</a:t>
            </a:r>
            <a:r>
              <a:rPr lang="en-US" dirty="0" smtClean="0"/>
              <a:t> – (Consumers)</a:t>
            </a:r>
            <a:endParaRPr lang="en-US" dirty="0"/>
          </a:p>
        </p:txBody>
      </p:sp>
      <p:pic>
        <p:nvPicPr>
          <p:cNvPr id="5" name="Picture 4"/>
          <p:cNvPicPr>
            <a:picLocks noChangeAspect="1"/>
          </p:cNvPicPr>
          <p:nvPr/>
        </p:nvPicPr>
        <p:blipFill>
          <a:blip r:embed="rId2"/>
          <a:stretch>
            <a:fillRect/>
          </a:stretch>
        </p:blipFill>
        <p:spPr>
          <a:xfrm>
            <a:off x="2317153" y="1698183"/>
            <a:ext cx="4509998" cy="3242011"/>
          </a:xfrm>
          <a:prstGeom prst="rect">
            <a:avLst/>
          </a:prstGeom>
        </p:spPr>
      </p:pic>
    </p:spTree>
    <p:extLst>
      <p:ext uri="{BB962C8B-B14F-4D97-AF65-F5344CB8AC3E}">
        <p14:creationId xmlns:p14="http://schemas.microsoft.com/office/powerpoint/2010/main" val="3452680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Decomposers</a:t>
            </a:r>
            <a:endParaRPr lang="en-US" dirty="0"/>
          </a:p>
        </p:txBody>
      </p:sp>
      <p:sp>
        <p:nvSpPr>
          <p:cNvPr id="3" name="Content Placeholder 2"/>
          <p:cNvSpPr>
            <a:spLocks noGrp="1"/>
          </p:cNvSpPr>
          <p:nvPr>
            <p:ph idx="1"/>
          </p:nvPr>
        </p:nvSpPr>
        <p:spPr/>
        <p:txBody>
          <a:bodyPr>
            <a:normAutofit/>
          </a:bodyPr>
          <a:lstStyle/>
          <a:p>
            <a:pPr>
              <a:buFontTx/>
              <a:buChar char="-"/>
            </a:pPr>
            <a:r>
              <a:rPr lang="en-US" dirty="0" smtClean="0"/>
              <a:t>break down the tissues and wastes of other organisms into the simplest compounds and nutrients</a:t>
            </a:r>
          </a:p>
          <a:p>
            <a:endParaRPr lang="en-US" dirty="0"/>
          </a:p>
          <a:p>
            <a:pPr>
              <a:buFontTx/>
              <a:buChar char="-"/>
            </a:pPr>
            <a:r>
              <a:rPr lang="en-US" dirty="0" smtClean="0"/>
              <a:t>Return these substances back into the environment</a:t>
            </a:r>
          </a:p>
          <a:p>
            <a:pPr>
              <a:buFontTx/>
              <a:buChar char="-"/>
            </a:pPr>
            <a:endParaRPr lang="en-US" dirty="0"/>
          </a:p>
          <a:p>
            <a:pPr>
              <a:buFontTx/>
              <a:buChar char="-"/>
            </a:pPr>
            <a:r>
              <a:rPr lang="en-US" dirty="0" smtClean="0"/>
              <a:t>Used by plants again for food production. (Cycle begins again)</a:t>
            </a:r>
          </a:p>
          <a:p>
            <a:pPr>
              <a:buFontTx/>
              <a:buChar char="-"/>
            </a:pPr>
            <a:endParaRPr lang="en-US" dirty="0"/>
          </a:p>
          <a:p>
            <a:pPr>
              <a:buFontTx/>
              <a:buChar char="-"/>
            </a:pPr>
            <a:r>
              <a:rPr lang="en-US" dirty="0" smtClean="0"/>
              <a:t>Examples: </a:t>
            </a:r>
          </a:p>
          <a:p>
            <a:pPr lvl="6">
              <a:buFontTx/>
              <a:buChar char="-"/>
            </a:pPr>
            <a:r>
              <a:rPr lang="en-US" dirty="0" smtClean="0"/>
              <a:t>Bacteria</a:t>
            </a:r>
          </a:p>
          <a:p>
            <a:pPr lvl="6">
              <a:buFontTx/>
              <a:buChar char="-"/>
            </a:pPr>
            <a:r>
              <a:rPr lang="en-US" dirty="0" err="1" smtClean="0"/>
              <a:t>Moulds</a:t>
            </a:r>
            <a:r>
              <a:rPr lang="en-US" dirty="0" smtClean="0"/>
              <a:t> </a:t>
            </a:r>
          </a:p>
          <a:p>
            <a:pPr lvl="6">
              <a:buFontTx/>
              <a:buChar char="-"/>
            </a:pPr>
            <a:r>
              <a:rPr lang="en-US" dirty="0" smtClean="0"/>
              <a:t>Fungi</a:t>
            </a:r>
            <a:endParaRPr lang="en-US" dirty="0"/>
          </a:p>
        </p:txBody>
      </p:sp>
      <p:pic>
        <p:nvPicPr>
          <p:cNvPr id="4" name="Picture 3"/>
          <p:cNvPicPr>
            <a:picLocks noChangeAspect="1"/>
          </p:cNvPicPr>
          <p:nvPr/>
        </p:nvPicPr>
        <p:blipFill>
          <a:blip r:embed="rId2"/>
          <a:stretch>
            <a:fillRect/>
          </a:stretch>
        </p:blipFill>
        <p:spPr>
          <a:xfrm>
            <a:off x="3914197" y="3483821"/>
            <a:ext cx="4784019" cy="3167351"/>
          </a:xfrm>
          <a:prstGeom prst="rect">
            <a:avLst/>
          </a:prstGeom>
        </p:spPr>
      </p:pic>
    </p:spTree>
    <p:extLst>
      <p:ext uri="{BB962C8B-B14F-4D97-AF65-F5344CB8AC3E}">
        <p14:creationId xmlns:p14="http://schemas.microsoft.com/office/powerpoint/2010/main" val="35438366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Herbivores</a:t>
            </a:r>
            <a:endParaRPr lang="en-US" dirty="0"/>
          </a:p>
        </p:txBody>
      </p:sp>
      <p:sp>
        <p:nvSpPr>
          <p:cNvPr id="3" name="Content Placeholder 2"/>
          <p:cNvSpPr>
            <a:spLocks noGrp="1"/>
          </p:cNvSpPr>
          <p:nvPr>
            <p:ph idx="1"/>
          </p:nvPr>
        </p:nvSpPr>
        <p:spPr/>
        <p:txBody>
          <a:bodyPr/>
          <a:lstStyle/>
          <a:p>
            <a:pPr>
              <a:buFontTx/>
              <a:buChar char="-"/>
            </a:pPr>
            <a:r>
              <a:rPr lang="en-US" dirty="0" smtClean="0"/>
              <a:t>Plant eaters (first-level consumers)</a:t>
            </a:r>
          </a:p>
          <a:p>
            <a:pPr>
              <a:buFontTx/>
              <a:buChar char="-"/>
            </a:pPr>
            <a:endParaRPr lang="en-US" dirty="0"/>
          </a:p>
          <a:p>
            <a:pPr>
              <a:buFontTx/>
              <a:buChar char="-"/>
            </a:pPr>
            <a:r>
              <a:rPr lang="en-US" dirty="0" smtClean="0"/>
              <a:t>Examples:</a:t>
            </a:r>
          </a:p>
          <a:p>
            <a:pPr lvl="6">
              <a:buFontTx/>
              <a:buChar char="-"/>
            </a:pPr>
            <a:r>
              <a:rPr lang="en-US" dirty="0" err="1" smtClean="0"/>
              <a:t>Ostracodes</a:t>
            </a:r>
            <a:r>
              <a:rPr lang="en-US" dirty="0" smtClean="0"/>
              <a:t> (tiny crustaceans that feed on algae)</a:t>
            </a:r>
          </a:p>
          <a:p>
            <a:pPr lvl="6">
              <a:buFontTx/>
              <a:buChar char="-"/>
            </a:pPr>
            <a:r>
              <a:rPr lang="en-US" dirty="0" smtClean="0"/>
              <a:t>Buffalo</a:t>
            </a:r>
          </a:p>
          <a:p>
            <a:pPr lvl="6">
              <a:buFontTx/>
              <a:buChar char="-"/>
            </a:pPr>
            <a:r>
              <a:rPr lang="en-US" dirty="0" smtClean="0"/>
              <a:t>Elephants </a:t>
            </a:r>
            <a:endParaRPr lang="en-US" dirty="0"/>
          </a:p>
        </p:txBody>
      </p:sp>
      <p:pic>
        <p:nvPicPr>
          <p:cNvPr id="5" name="Picture 4"/>
          <p:cNvPicPr>
            <a:picLocks noChangeAspect="1"/>
          </p:cNvPicPr>
          <p:nvPr/>
        </p:nvPicPr>
        <p:blipFill>
          <a:blip r:embed="rId2"/>
          <a:stretch>
            <a:fillRect/>
          </a:stretch>
        </p:blipFill>
        <p:spPr>
          <a:xfrm>
            <a:off x="2428676" y="3262141"/>
            <a:ext cx="4411181" cy="3308385"/>
          </a:xfrm>
          <a:prstGeom prst="rect">
            <a:avLst/>
          </a:prstGeom>
        </p:spPr>
      </p:pic>
    </p:spTree>
    <p:extLst>
      <p:ext uri="{BB962C8B-B14F-4D97-AF65-F5344CB8AC3E}">
        <p14:creationId xmlns:p14="http://schemas.microsoft.com/office/powerpoint/2010/main" val="8678131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carnivores</a:t>
            </a:r>
            <a:endParaRPr lang="en-US" dirty="0"/>
          </a:p>
        </p:txBody>
      </p:sp>
      <p:sp>
        <p:nvSpPr>
          <p:cNvPr id="3" name="Content Placeholder 2"/>
          <p:cNvSpPr>
            <a:spLocks noGrp="1"/>
          </p:cNvSpPr>
          <p:nvPr>
            <p:ph idx="1"/>
          </p:nvPr>
        </p:nvSpPr>
        <p:spPr/>
        <p:txBody>
          <a:bodyPr/>
          <a:lstStyle/>
          <a:p>
            <a:pPr>
              <a:buFontTx/>
              <a:buChar char="-"/>
            </a:pPr>
            <a:r>
              <a:rPr lang="en-US" dirty="0" smtClean="0"/>
              <a:t>Get their energy by killing and eating other animals</a:t>
            </a:r>
          </a:p>
          <a:p>
            <a:pPr>
              <a:buFontTx/>
              <a:buChar char="-"/>
            </a:pPr>
            <a:endParaRPr lang="en-US" dirty="0"/>
          </a:p>
          <a:p>
            <a:pPr>
              <a:buFontTx/>
              <a:buChar char="-"/>
            </a:pPr>
            <a:r>
              <a:rPr lang="en-US" dirty="0" smtClean="0">
                <a:solidFill>
                  <a:srgbClr val="F96A1B"/>
                </a:solidFill>
              </a:rPr>
              <a:t>First order carnivore </a:t>
            </a:r>
            <a:r>
              <a:rPr lang="en-US" dirty="0" smtClean="0"/>
              <a:t>– consumes plant-eating animals</a:t>
            </a:r>
          </a:p>
          <a:p>
            <a:pPr>
              <a:buFontTx/>
              <a:buChar char="-"/>
            </a:pPr>
            <a:endParaRPr lang="en-US" dirty="0"/>
          </a:p>
          <a:p>
            <a:pPr>
              <a:buFontTx/>
              <a:buChar char="-"/>
            </a:pPr>
            <a:r>
              <a:rPr lang="en-US" dirty="0" smtClean="0">
                <a:solidFill>
                  <a:srgbClr val="F96A1B"/>
                </a:solidFill>
              </a:rPr>
              <a:t>Second order carnivore </a:t>
            </a:r>
            <a:r>
              <a:rPr lang="en-US" dirty="0" smtClean="0"/>
              <a:t>– consumes first order carnivores</a:t>
            </a:r>
            <a:endParaRPr lang="en-US" dirty="0"/>
          </a:p>
        </p:txBody>
      </p:sp>
      <p:pic>
        <p:nvPicPr>
          <p:cNvPr id="4" name="Picture 3"/>
          <p:cNvPicPr>
            <a:picLocks noChangeAspect="1"/>
          </p:cNvPicPr>
          <p:nvPr/>
        </p:nvPicPr>
        <p:blipFill>
          <a:blip r:embed="rId2"/>
          <a:stretch>
            <a:fillRect/>
          </a:stretch>
        </p:blipFill>
        <p:spPr>
          <a:xfrm>
            <a:off x="4142549" y="3341662"/>
            <a:ext cx="4688451" cy="3516338"/>
          </a:xfrm>
          <a:prstGeom prst="rect">
            <a:avLst/>
          </a:prstGeom>
        </p:spPr>
      </p:pic>
      <p:pic>
        <p:nvPicPr>
          <p:cNvPr id="5" name="Picture 4"/>
          <p:cNvPicPr>
            <a:picLocks noChangeAspect="1"/>
          </p:cNvPicPr>
          <p:nvPr/>
        </p:nvPicPr>
        <p:blipFill>
          <a:blip r:embed="rId3"/>
          <a:stretch>
            <a:fillRect/>
          </a:stretch>
        </p:blipFill>
        <p:spPr>
          <a:xfrm>
            <a:off x="139171" y="3672168"/>
            <a:ext cx="3873299" cy="2904975"/>
          </a:xfrm>
          <a:prstGeom prst="rect">
            <a:avLst/>
          </a:prstGeom>
        </p:spPr>
      </p:pic>
    </p:spTree>
    <p:extLst>
      <p:ext uri="{BB962C8B-B14F-4D97-AF65-F5344CB8AC3E}">
        <p14:creationId xmlns:p14="http://schemas.microsoft.com/office/powerpoint/2010/main" val="33502453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1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2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5.xml><?xml version="1.0" encoding="utf-8"?>
<a:theme xmlns:a="http://schemas.openxmlformats.org/drawingml/2006/main" name="3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Flow.thmx</Template>
  <TotalTime>204</TotalTime>
  <Words>1116</Words>
  <Application>Microsoft Macintosh PowerPoint</Application>
  <PresentationFormat>On-screen Show (4:3)</PresentationFormat>
  <Paragraphs>130</Paragraphs>
  <Slides>30</Slides>
  <Notes>5</Notes>
  <HiddenSlides>0</HiddenSlides>
  <MMClips>0</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Flow</vt:lpstr>
      <vt:lpstr>Angles</vt:lpstr>
      <vt:lpstr>1_Angles</vt:lpstr>
      <vt:lpstr>2_Angles</vt:lpstr>
      <vt:lpstr>3_Angles</vt:lpstr>
      <vt:lpstr>Marine Food Webs</vt:lpstr>
      <vt:lpstr>Example of Trophic Cascade</vt:lpstr>
      <vt:lpstr>Ecosystems</vt:lpstr>
      <vt:lpstr>Producers, Consumers, and Decomposers</vt:lpstr>
      <vt:lpstr>Plants – (Producers)</vt:lpstr>
      <vt:lpstr>Animals – (Consumers)</vt:lpstr>
      <vt:lpstr>Decomposers</vt:lpstr>
      <vt:lpstr>Herbivores</vt:lpstr>
      <vt:lpstr>carnivores</vt:lpstr>
      <vt:lpstr>Omnivores</vt:lpstr>
      <vt:lpstr>Symbiotic Relationships</vt:lpstr>
      <vt:lpstr>Commensalism</vt:lpstr>
      <vt:lpstr>Parasitism</vt:lpstr>
      <vt:lpstr>PowerPoint Presentation</vt:lpstr>
      <vt:lpstr>PowerPoint Presentation</vt:lpstr>
      <vt:lpstr>Food Pyramids</vt:lpstr>
      <vt:lpstr>PowerPoint Presentation</vt:lpstr>
      <vt:lpstr>Plankton</vt:lpstr>
      <vt:lpstr>Plankton</vt:lpstr>
      <vt:lpstr>Phytoplankton</vt:lpstr>
      <vt:lpstr>Plankton</vt:lpstr>
      <vt:lpstr>Nekton</vt:lpstr>
      <vt:lpstr>Nekton</vt:lpstr>
      <vt:lpstr>Benthos</vt:lpstr>
      <vt:lpstr>Benthos</vt:lpstr>
      <vt:lpstr>Food Chains </vt:lpstr>
      <vt:lpstr>Food Chains </vt:lpstr>
      <vt:lpstr>PowerPoint Presentation</vt:lpstr>
      <vt:lpstr>Food Web</vt:lpstr>
      <vt:lpstr>Food Web Activity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Food Webs</dc:title>
  <dc:creator>Katie Macleod</dc:creator>
  <cp:lastModifiedBy>Jeremy Barnes</cp:lastModifiedBy>
  <cp:revision>21</cp:revision>
  <dcterms:created xsi:type="dcterms:W3CDTF">2013-10-15T20:55:46Z</dcterms:created>
  <dcterms:modified xsi:type="dcterms:W3CDTF">2015-04-28T20:00:04Z</dcterms:modified>
</cp:coreProperties>
</file>