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19"/>
  </p:notesMasterIdLst>
  <p:sldIdLst>
    <p:sldId id="256" r:id="rId2"/>
    <p:sldId id="269" r:id="rId3"/>
    <p:sldId id="276" r:id="rId4"/>
    <p:sldId id="270" r:id="rId5"/>
    <p:sldId id="271" r:id="rId6"/>
    <p:sldId id="262" r:id="rId7"/>
    <p:sldId id="257" r:id="rId8"/>
    <p:sldId id="263" r:id="rId9"/>
    <p:sldId id="272" r:id="rId10"/>
    <p:sldId id="273" r:id="rId11"/>
    <p:sldId id="258" r:id="rId12"/>
    <p:sldId id="259" r:id="rId13"/>
    <p:sldId id="260" r:id="rId14"/>
    <p:sldId id="277" r:id="rId15"/>
    <p:sldId id="261" r:id="rId16"/>
    <p:sldId id="275"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E6E6A-44E3-154B-ADCE-61DDB829AC1F}" type="datetimeFigureOut">
              <a:rPr lang="en-US" smtClean="0"/>
              <a:t>4/23/2015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426CA-DBAC-2940-A2CE-A8B98B8D65EE}" type="slidenum">
              <a:rPr lang="en-US" smtClean="0"/>
              <a:t>‹#›</a:t>
            </a:fld>
            <a:endParaRPr lang="en-US"/>
          </a:p>
        </p:txBody>
      </p:sp>
    </p:spTree>
    <p:extLst>
      <p:ext uri="{BB962C8B-B14F-4D97-AF65-F5344CB8AC3E}">
        <p14:creationId xmlns:p14="http://schemas.microsoft.com/office/powerpoint/2010/main" val="2996497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=Myhp8ifW6ig</a:t>
            </a:r>
          </a:p>
          <a:p>
            <a:r>
              <a:rPr lang="en-US" dirty="0" smtClean="0"/>
              <a:t>https://</a:t>
            </a:r>
            <a:r>
              <a:rPr lang="en-US" dirty="0" err="1" smtClean="0"/>
              <a:t>www.youtube.com</a:t>
            </a:r>
            <a:r>
              <a:rPr lang="en-US" dirty="0" smtClean="0"/>
              <a:t>/</a:t>
            </a:r>
            <a:r>
              <a:rPr lang="en-US" dirty="0" err="1" smtClean="0"/>
              <a:t>watch?v</a:t>
            </a:r>
            <a:r>
              <a:rPr lang="en-US" dirty="0" smtClean="0"/>
              <a:t>=XmjflLIB9J4</a:t>
            </a:r>
          </a:p>
          <a:p>
            <a:endParaRPr lang="en-US" dirty="0"/>
          </a:p>
        </p:txBody>
      </p:sp>
      <p:sp>
        <p:nvSpPr>
          <p:cNvPr id="4" name="Slide Number Placeholder 3"/>
          <p:cNvSpPr>
            <a:spLocks noGrp="1"/>
          </p:cNvSpPr>
          <p:nvPr>
            <p:ph type="sldNum" sz="quarter" idx="10"/>
          </p:nvPr>
        </p:nvSpPr>
        <p:spPr/>
        <p:txBody>
          <a:bodyPr/>
          <a:lstStyle/>
          <a:p>
            <a:fld id="{FAB426CA-DBAC-2940-A2CE-A8B98B8D65EE}" type="slidenum">
              <a:rPr lang="en-US" smtClean="0"/>
              <a:t>13</a:t>
            </a:fld>
            <a:endParaRPr lang="en-US"/>
          </a:p>
        </p:txBody>
      </p:sp>
    </p:spTree>
    <p:extLst>
      <p:ext uri="{BB962C8B-B14F-4D97-AF65-F5344CB8AC3E}">
        <p14:creationId xmlns:p14="http://schemas.microsoft.com/office/powerpoint/2010/main" val="250829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=_lOwi6upg4I</a:t>
            </a:r>
          </a:p>
          <a:p>
            <a:endParaRPr lang="en-US" dirty="0"/>
          </a:p>
        </p:txBody>
      </p:sp>
      <p:sp>
        <p:nvSpPr>
          <p:cNvPr id="4" name="Slide Number Placeholder 3"/>
          <p:cNvSpPr>
            <a:spLocks noGrp="1"/>
          </p:cNvSpPr>
          <p:nvPr>
            <p:ph type="sldNum" sz="quarter" idx="10"/>
          </p:nvPr>
        </p:nvSpPr>
        <p:spPr/>
        <p:txBody>
          <a:bodyPr/>
          <a:lstStyle/>
          <a:p>
            <a:fld id="{FAB426CA-DBAC-2940-A2CE-A8B98B8D65EE}" type="slidenum">
              <a:rPr lang="en-US" smtClean="0"/>
              <a:t>15</a:t>
            </a:fld>
            <a:endParaRPr lang="en-US"/>
          </a:p>
        </p:txBody>
      </p:sp>
    </p:spTree>
    <p:extLst>
      <p:ext uri="{BB962C8B-B14F-4D97-AF65-F5344CB8AC3E}">
        <p14:creationId xmlns:p14="http://schemas.microsoft.com/office/powerpoint/2010/main" val="34848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23BA0-442F-D045-AECA-A23ECAACF00C}"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CA"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9DC875D-38C9-C742-928F-CEDCF88B0DC6}" type="datetimeFigureOut">
              <a:rPr lang="en-US" smtClean="0"/>
              <a:pPr/>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23BA0-442F-D045-AECA-A23ECAACF00C}"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23BA0-442F-D045-AECA-A23ECAACF00C}"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23BA0-442F-D045-AECA-A23ECAACF00C}"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23BA0-442F-D045-AECA-A23ECAACF00C}"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CA"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9DC875D-38C9-C742-928F-CEDCF88B0DC6}"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23BA0-442F-D045-AECA-A23ECAACF00C}"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19DC875D-38C9-C742-928F-CEDCF88B0DC6}" type="datetimeFigureOut">
              <a:rPr lang="en-US" smtClean="0"/>
              <a:pPr/>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23BA0-442F-D045-AECA-A23ECAACF00C}"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19DC875D-38C9-C742-928F-CEDCF88B0DC6}" type="datetimeFigureOut">
              <a:rPr lang="en-US" smtClean="0"/>
              <a:pPr/>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23BA0-442F-D045-AECA-A23ECAACF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9DC875D-38C9-C742-928F-CEDCF88B0DC6}" type="datetimeFigureOut">
              <a:rPr lang="en-US" smtClean="0"/>
              <a:pPr/>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23BA0-442F-D045-AECA-A23ECAACF00C}"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C875D-38C9-C742-928F-CEDCF88B0DC6}" type="datetimeFigureOut">
              <a:rPr lang="en-US" smtClean="0"/>
              <a:pPr/>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23BA0-442F-D045-AECA-A23ECAACF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CA"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9DC875D-38C9-C742-928F-CEDCF88B0DC6}" type="datetimeFigureOut">
              <a:rPr lang="en-US" smtClean="0"/>
              <a:pPr/>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23BA0-442F-D045-AECA-A23ECAACF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C875D-38C9-C742-928F-CEDCF88B0DC6}" type="datetimeFigureOut">
              <a:rPr lang="en-US" smtClean="0"/>
              <a:pPr/>
              <a:t>4/23/2015</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A123BA0-442F-D045-AECA-A23ECAACF00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Marine Biome</a:t>
            </a:r>
            <a:endParaRPr lang="en-US" dirty="0"/>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Estuaries </a:t>
            </a:r>
            <a:endParaRPr lang="en-US" dirty="0"/>
          </a:p>
        </p:txBody>
      </p:sp>
      <p:pic>
        <p:nvPicPr>
          <p:cNvPr id="4" name="Picture 3"/>
          <p:cNvPicPr>
            <a:picLocks noChangeAspect="1"/>
          </p:cNvPicPr>
          <p:nvPr/>
        </p:nvPicPr>
        <p:blipFill>
          <a:blip r:embed="rId2"/>
          <a:stretch>
            <a:fillRect/>
          </a:stretch>
        </p:blipFill>
        <p:spPr>
          <a:xfrm>
            <a:off x="1412688" y="1961776"/>
            <a:ext cx="6580841" cy="44192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Ocean Zones</a:t>
            </a:r>
            <a:endParaRPr lang="en-US" dirty="0"/>
          </a:p>
        </p:txBody>
      </p:sp>
      <p:sp>
        <p:nvSpPr>
          <p:cNvPr id="3" name="Content Placeholder 2"/>
          <p:cNvSpPr>
            <a:spLocks noGrp="1"/>
          </p:cNvSpPr>
          <p:nvPr>
            <p:ph idx="1"/>
          </p:nvPr>
        </p:nvSpPr>
        <p:spPr/>
        <p:txBody>
          <a:bodyPr/>
          <a:lstStyle/>
          <a:p>
            <a:pPr>
              <a:spcAft>
                <a:spcPts val="1800"/>
              </a:spcAft>
            </a:pPr>
            <a:r>
              <a:rPr lang="en-US" dirty="0" smtClean="0"/>
              <a:t>The “Open Ocean Zones” are split into three zones:</a:t>
            </a:r>
          </a:p>
          <a:p>
            <a:pPr lvl="1">
              <a:spcAft>
                <a:spcPts val="1800"/>
              </a:spcAft>
            </a:pPr>
            <a:r>
              <a:rPr lang="en-US" dirty="0" err="1" smtClean="0"/>
              <a:t>Euphotic</a:t>
            </a:r>
            <a:r>
              <a:rPr lang="en-US" dirty="0" smtClean="0"/>
              <a:t> (upper) zone</a:t>
            </a:r>
          </a:p>
          <a:p>
            <a:pPr lvl="1">
              <a:spcAft>
                <a:spcPts val="1800"/>
              </a:spcAft>
            </a:pPr>
            <a:r>
              <a:rPr lang="en-US" dirty="0" err="1" smtClean="0"/>
              <a:t>Bathyal</a:t>
            </a:r>
            <a:r>
              <a:rPr lang="en-US" dirty="0" smtClean="0"/>
              <a:t> (middle) zone</a:t>
            </a:r>
          </a:p>
          <a:p>
            <a:pPr lvl="1">
              <a:spcAft>
                <a:spcPts val="1800"/>
              </a:spcAft>
            </a:pPr>
            <a:r>
              <a:rPr lang="en-US" dirty="0" smtClean="0"/>
              <a:t>Abyssal (lower) zone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Euphotic</a:t>
            </a:r>
            <a:r>
              <a:rPr lang="en-US" dirty="0" smtClean="0"/>
              <a:t> (Upper) Zone</a:t>
            </a:r>
            <a:endParaRPr lang="en-US" dirty="0"/>
          </a:p>
        </p:txBody>
      </p:sp>
      <p:sp>
        <p:nvSpPr>
          <p:cNvPr id="3" name="Content Placeholder 2"/>
          <p:cNvSpPr>
            <a:spLocks noGrp="1"/>
          </p:cNvSpPr>
          <p:nvPr>
            <p:ph idx="1"/>
          </p:nvPr>
        </p:nvSpPr>
        <p:spPr/>
        <p:txBody>
          <a:bodyPr>
            <a:normAutofit/>
          </a:bodyPr>
          <a:lstStyle/>
          <a:p>
            <a:r>
              <a:rPr lang="en-US" dirty="0"/>
              <a:t>Jellyfish, fish such as herring, mackerel, and sharks, and crustaceans such as </a:t>
            </a:r>
            <a:r>
              <a:rPr lang="en-US" dirty="0" smtClean="0"/>
              <a:t>the </a:t>
            </a:r>
            <a:r>
              <a:rPr lang="en-US" dirty="0"/>
              <a:t>lobster all inhabit shallow and surface waters.</a:t>
            </a:r>
            <a:r>
              <a:rPr lang="en-US" dirty="0" smtClean="0"/>
              <a:t> </a:t>
            </a:r>
          </a:p>
          <a:p>
            <a:r>
              <a:rPr lang="en-US" dirty="0" smtClean="0"/>
              <a:t>The </a:t>
            </a:r>
            <a:r>
              <a:rPr lang="en-US" dirty="0"/>
              <a:t>open ocean can be divided into several layers, each with different levels of light, oxygen, and water temperature.</a:t>
            </a:r>
            <a:r>
              <a:rPr lang="en-US" dirty="0" smtClean="0"/>
              <a:t> </a:t>
            </a:r>
          </a:p>
          <a:p>
            <a:r>
              <a:rPr lang="en-US" dirty="0" smtClean="0"/>
              <a:t>The </a:t>
            </a:r>
            <a:r>
              <a:rPr lang="en-US" dirty="0"/>
              <a:t>upper waters, or </a:t>
            </a:r>
            <a:r>
              <a:rPr lang="en-US" dirty="0" err="1"/>
              <a:t>euphotic</a:t>
            </a:r>
            <a:r>
              <a:rPr lang="en-US" dirty="0"/>
              <a:t> zone, down to 200 </a:t>
            </a:r>
            <a:r>
              <a:rPr lang="en-US" dirty="0" err="1"/>
              <a:t>m</a:t>
            </a:r>
            <a:r>
              <a:rPr lang="en-US" dirty="0"/>
              <a:t> (660 ft) are warm (up to 25°C or 77°F), sunlit, and rich in oxygen</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Bathyal</a:t>
            </a:r>
            <a:r>
              <a:rPr lang="en-US" dirty="0" smtClean="0"/>
              <a:t> (Middle) Zone</a:t>
            </a:r>
            <a:endParaRPr lang="en-US" dirty="0"/>
          </a:p>
        </p:txBody>
      </p:sp>
      <p:sp>
        <p:nvSpPr>
          <p:cNvPr id="3" name="Content Placeholder 2"/>
          <p:cNvSpPr>
            <a:spLocks noGrp="1"/>
          </p:cNvSpPr>
          <p:nvPr>
            <p:ph idx="1"/>
          </p:nvPr>
        </p:nvSpPr>
        <p:spPr/>
        <p:txBody>
          <a:bodyPr>
            <a:normAutofit/>
          </a:bodyPr>
          <a:lstStyle/>
          <a:p>
            <a:r>
              <a:rPr lang="en-US" dirty="0"/>
              <a:t>Creatures such as this </a:t>
            </a:r>
            <a:r>
              <a:rPr lang="en-US" dirty="0" err="1"/>
              <a:t>brittlestar</a:t>
            </a:r>
            <a:r>
              <a:rPr lang="en-US" dirty="0"/>
              <a:t>, squid, and </a:t>
            </a:r>
            <a:r>
              <a:rPr lang="en-US" dirty="0" err="1"/>
              <a:t>hatchetfish</a:t>
            </a:r>
            <a:r>
              <a:rPr lang="en-US" dirty="0"/>
              <a:t> inhabit the </a:t>
            </a:r>
            <a:r>
              <a:rPr lang="en-US" dirty="0" err="1"/>
              <a:t>bathyal</a:t>
            </a:r>
            <a:r>
              <a:rPr lang="en-US" dirty="0"/>
              <a:t> zone, or mid-depths, between 200–2,000 </a:t>
            </a:r>
            <a:r>
              <a:rPr lang="en-US" dirty="0" err="1"/>
              <a:t>m</a:t>
            </a:r>
            <a:r>
              <a:rPr lang="en-US" dirty="0"/>
              <a:t> (660–6,600 ft).</a:t>
            </a:r>
            <a:r>
              <a:rPr lang="en-US" dirty="0" smtClean="0"/>
              <a:t> </a:t>
            </a:r>
          </a:p>
          <a:p>
            <a:r>
              <a:rPr lang="en-US" dirty="0" smtClean="0"/>
              <a:t>Some </a:t>
            </a:r>
            <a:r>
              <a:rPr lang="en-US" dirty="0"/>
              <a:t>sunlight penetrates the upper </a:t>
            </a:r>
            <a:r>
              <a:rPr lang="en-US" dirty="0" err="1"/>
              <a:t>bathyal</a:t>
            </a:r>
            <a:r>
              <a:rPr lang="en-US" dirty="0"/>
              <a:t> zone down to about 1,000 </a:t>
            </a:r>
            <a:r>
              <a:rPr lang="en-US" dirty="0" err="1"/>
              <a:t>m</a:t>
            </a:r>
            <a:r>
              <a:rPr lang="en-US" dirty="0"/>
              <a:t> (3,300 ft).</a:t>
            </a:r>
            <a:r>
              <a:rPr lang="en-US" dirty="0" smtClean="0"/>
              <a:t> </a:t>
            </a:r>
          </a:p>
          <a:p>
            <a:r>
              <a:rPr lang="en-US" dirty="0" smtClean="0"/>
              <a:t>The </a:t>
            </a:r>
            <a:r>
              <a:rPr lang="en-US" dirty="0"/>
              <a:t>water temperature may be about 5°C (41°F). No light reaches the dark zone beyond, where temperatures fall to -2°C (28°F)</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4610" y="274637"/>
            <a:ext cx="8741915" cy="6216473"/>
          </a:xfrm>
          <a:prstGeom prst="rect">
            <a:avLst/>
          </a:prstGeom>
        </p:spPr>
      </p:pic>
    </p:spTree>
    <p:extLst>
      <p:ext uri="{BB962C8B-B14F-4D97-AF65-F5344CB8AC3E}">
        <p14:creationId xmlns:p14="http://schemas.microsoft.com/office/powerpoint/2010/main" val="40978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Abyssal (Lower) Zone</a:t>
            </a:r>
            <a:endParaRPr lang="en-US" dirty="0"/>
          </a:p>
        </p:txBody>
      </p:sp>
      <p:sp>
        <p:nvSpPr>
          <p:cNvPr id="3" name="Content Placeholder 2"/>
          <p:cNvSpPr>
            <a:spLocks noGrp="1"/>
          </p:cNvSpPr>
          <p:nvPr>
            <p:ph idx="1"/>
          </p:nvPr>
        </p:nvSpPr>
        <p:spPr/>
        <p:txBody>
          <a:bodyPr>
            <a:normAutofit/>
          </a:bodyPr>
          <a:lstStyle/>
          <a:p>
            <a:r>
              <a:rPr lang="en-US" dirty="0"/>
              <a:t>The pitch-black, ice-cold abyssal zone below 2,000m (6,600 ft) is home to fish such as the </a:t>
            </a:r>
            <a:r>
              <a:rPr lang="en-US" dirty="0" err="1"/>
              <a:t>fangtooth</a:t>
            </a:r>
            <a:r>
              <a:rPr lang="en-US" dirty="0"/>
              <a:t>.</a:t>
            </a:r>
            <a:r>
              <a:rPr lang="en-US" dirty="0" smtClean="0"/>
              <a:t> </a:t>
            </a:r>
          </a:p>
          <a:p>
            <a:r>
              <a:rPr lang="en-US" dirty="0" smtClean="0"/>
              <a:t>Animals </a:t>
            </a:r>
            <a:r>
              <a:rPr lang="en-US" dirty="0"/>
              <a:t>that live in these vast abyssal waters have to be able to cope with immense water pressure and freezing temperatures.</a:t>
            </a:r>
            <a:r>
              <a:rPr lang="en-US" dirty="0" smtClean="0"/>
              <a:t> </a:t>
            </a:r>
          </a:p>
          <a:p>
            <a:r>
              <a:rPr lang="en-US" dirty="0" smtClean="0"/>
              <a:t>Some </a:t>
            </a:r>
            <a:r>
              <a:rPr lang="en-US" dirty="0"/>
              <a:t>parts of the ocean drop off to depths of 10,000 </a:t>
            </a:r>
            <a:r>
              <a:rPr lang="en-US" dirty="0" err="1"/>
              <a:t>m</a:t>
            </a:r>
            <a:r>
              <a:rPr lang="en-US" dirty="0"/>
              <a:t> (33,000 ft) or more; this region is called the </a:t>
            </a:r>
            <a:r>
              <a:rPr lang="en-US" dirty="0" err="1"/>
              <a:t>hadal</a:t>
            </a:r>
            <a:r>
              <a:rPr lang="en-US" dirty="0"/>
              <a:t> zone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_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804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Zones.jpg"/>
          <p:cNvPicPr/>
          <p:nvPr/>
        </p:nvPicPr>
        <p:blipFill>
          <a:blip r:embed="rId2"/>
          <a:stretch>
            <a:fillRect/>
          </a:stretch>
        </p:blipFill>
        <p:spPr>
          <a:xfrm>
            <a:off x="1455269" y="1417638"/>
            <a:ext cx="6284259" cy="54403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Biome?</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A biome is a large geographical area of distinctive plant and animal groups, which are adapted to that particular environment. </a:t>
            </a:r>
          </a:p>
          <a:p>
            <a:pPr>
              <a:spcAft>
                <a:spcPts val="1200"/>
              </a:spcAft>
            </a:pPr>
            <a:r>
              <a:rPr lang="en-US" dirty="0" smtClean="0"/>
              <a:t>There are three things that distinguish one biome from another:</a:t>
            </a:r>
          </a:p>
          <a:p>
            <a:pPr lvl="1">
              <a:spcAft>
                <a:spcPts val="1200"/>
              </a:spcAft>
            </a:pPr>
            <a:r>
              <a:rPr lang="en-US" sz="2400" dirty="0" smtClean="0"/>
              <a:t>Climate</a:t>
            </a:r>
          </a:p>
          <a:p>
            <a:pPr lvl="1">
              <a:spcAft>
                <a:spcPts val="1200"/>
              </a:spcAft>
            </a:pPr>
            <a:r>
              <a:rPr lang="en-US" sz="2400" dirty="0" smtClean="0"/>
              <a:t>Vegetation</a:t>
            </a:r>
          </a:p>
          <a:p>
            <a:pPr lvl="1">
              <a:spcAft>
                <a:spcPts val="1200"/>
              </a:spcAft>
            </a:pPr>
            <a:r>
              <a:rPr lang="en-US" sz="2400" dirty="0" smtClean="0"/>
              <a:t>Animal Life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5-04-20 at 7.50.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384568"/>
          </a:xfrm>
          <a:prstGeom prst="rect">
            <a:avLst/>
          </a:prstGeom>
        </p:spPr>
      </p:pic>
    </p:spTree>
    <p:extLst>
      <p:ext uri="{BB962C8B-B14F-4D97-AF65-F5344CB8AC3E}">
        <p14:creationId xmlns:p14="http://schemas.microsoft.com/office/powerpoint/2010/main" val="179901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Biomes </a:t>
            </a:r>
            <a:endParaRPr lang="en-US" dirty="0"/>
          </a:p>
        </p:txBody>
      </p:sp>
      <p:sp>
        <p:nvSpPr>
          <p:cNvPr id="3" name="Content Placeholder 2"/>
          <p:cNvSpPr>
            <a:spLocks noGrp="1"/>
          </p:cNvSpPr>
          <p:nvPr>
            <p:ph idx="1"/>
          </p:nvPr>
        </p:nvSpPr>
        <p:spPr/>
        <p:txBody>
          <a:bodyPr>
            <a:normAutofit/>
          </a:bodyPr>
          <a:lstStyle/>
          <a:p>
            <a:r>
              <a:rPr lang="en-US" sz="3200" dirty="0" smtClean="0"/>
              <a:t>Grasslands</a:t>
            </a:r>
          </a:p>
          <a:p>
            <a:r>
              <a:rPr lang="en-US" sz="3200" dirty="0" smtClean="0"/>
              <a:t>Forests</a:t>
            </a:r>
          </a:p>
          <a:p>
            <a:r>
              <a:rPr lang="en-US" sz="3200" dirty="0" smtClean="0"/>
              <a:t>Tundra</a:t>
            </a:r>
          </a:p>
          <a:p>
            <a:r>
              <a:rPr lang="en-US" sz="3200" dirty="0" smtClean="0"/>
              <a:t>Deserts</a:t>
            </a:r>
          </a:p>
          <a:p>
            <a:r>
              <a:rPr lang="en-US" sz="3200" dirty="0" smtClean="0"/>
              <a:t>Aquatic </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Biomes</a:t>
            </a:r>
            <a:endParaRPr lang="en-US" dirty="0"/>
          </a:p>
        </p:txBody>
      </p:sp>
      <p:sp>
        <p:nvSpPr>
          <p:cNvPr id="3" name="Content Placeholder 2"/>
          <p:cNvSpPr>
            <a:spLocks noGrp="1"/>
          </p:cNvSpPr>
          <p:nvPr>
            <p:ph idx="1"/>
          </p:nvPr>
        </p:nvSpPr>
        <p:spPr>
          <a:xfrm>
            <a:off x="457200" y="1688911"/>
            <a:ext cx="8229600" cy="3962400"/>
          </a:xfrm>
        </p:spPr>
        <p:txBody>
          <a:bodyPr>
            <a:normAutofit/>
          </a:bodyPr>
          <a:lstStyle/>
          <a:p>
            <a:r>
              <a:rPr lang="en-US" sz="3600" dirty="0" smtClean="0"/>
              <a:t>There are 2 types of aquatic biomes: </a:t>
            </a:r>
          </a:p>
          <a:p>
            <a:pPr lvl="1">
              <a:buNone/>
            </a:pPr>
            <a:r>
              <a:rPr lang="en-US" sz="3600" dirty="0" smtClean="0"/>
              <a:t>	1) Freshwater			2) Marine</a:t>
            </a:r>
          </a:p>
          <a:p>
            <a:pPr lvl="1">
              <a:buNone/>
            </a:pPr>
            <a:r>
              <a:rPr lang="en-US" sz="2400" dirty="0" smtClean="0"/>
              <a:t>(lakes, streams, rivers)</a:t>
            </a:r>
            <a:r>
              <a:rPr lang="en-US" sz="3600" dirty="0" smtClean="0"/>
              <a:t>		      	 </a:t>
            </a:r>
            <a:r>
              <a:rPr lang="en-US" sz="2400" dirty="0" smtClean="0"/>
              <a:t>(oceans, coral 						reef, estuaries)</a:t>
            </a:r>
            <a:endParaRPr lang="en-US" sz="3600" dirty="0" smtClean="0"/>
          </a:p>
          <a:p>
            <a:pPr lvl="1"/>
            <a:endParaRPr lang="en-US" sz="3600" dirty="0" smtClean="0"/>
          </a:p>
        </p:txBody>
      </p:sp>
      <p:pic>
        <p:nvPicPr>
          <p:cNvPr id="4" name="Picture 3"/>
          <p:cNvPicPr>
            <a:picLocks noChangeAspect="1"/>
          </p:cNvPicPr>
          <p:nvPr/>
        </p:nvPicPr>
        <p:blipFill>
          <a:blip r:embed="rId2"/>
          <a:stretch>
            <a:fillRect/>
          </a:stretch>
        </p:blipFill>
        <p:spPr>
          <a:xfrm>
            <a:off x="1228166" y="4075579"/>
            <a:ext cx="3251200" cy="2501900"/>
          </a:xfrm>
          <a:prstGeom prst="rect">
            <a:avLst/>
          </a:prstGeom>
        </p:spPr>
      </p:pic>
      <p:pic>
        <p:nvPicPr>
          <p:cNvPr id="6" name="Picture 5"/>
          <p:cNvPicPr>
            <a:picLocks noChangeAspect="1"/>
          </p:cNvPicPr>
          <p:nvPr/>
        </p:nvPicPr>
        <p:blipFill>
          <a:blip r:embed="rId3"/>
          <a:stretch>
            <a:fillRect/>
          </a:stretch>
        </p:blipFill>
        <p:spPr>
          <a:xfrm>
            <a:off x="5315538" y="4049032"/>
            <a:ext cx="3371262" cy="25284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Marine Biome</a:t>
            </a:r>
            <a:endParaRPr lang="en-US" dirty="0"/>
          </a:p>
        </p:txBody>
      </p:sp>
      <p:sp>
        <p:nvSpPr>
          <p:cNvPr id="3" name="Content Placeholder 2"/>
          <p:cNvSpPr>
            <a:spLocks noGrp="1"/>
          </p:cNvSpPr>
          <p:nvPr>
            <p:ph idx="1"/>
          </p:nvPr>
        </p:nvSpPr>
        <p:spPr/>
        <p:txBody>
          <a:bodyPr/>
          <a:lstStyle/>
          <a:p>
            <a:r>
              <a:rPr lang="en-US" dirty="0" smtClean="0"/>
              <a:t>The marine biome is the largest of all Earth’s Biomes. Since the ocean is so large, there are many different areas of this biome that contain differing pressures, temperatures, and amounts of sunlight.</a:t>
            </a:r>
          </a:p>
          <a:p>
            <a:r>
              <a:rPr lang="en-US" dirty="0" smtClean="0"/>
              <a:t>Due to these differences, different marine life can live in different areas of the ocean. </a:t>
            </a:r>
          </a:p>
          <a:p>
            <a:r>
              <a:rPr lang="en-US" dirty="0" smtClean="0"/>
              <a:t>Because the organisms differ depending on the region of the ocean, we can separate the marine biome into smaller biomes, mainly the coast and the open ocean.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a:t>
            </a:r>
            <a:r>
              <a:rPr lang="en-US" dirty="0" err="1" smtClean="0"/>
              <a:t>Neritic</a:t>
            </a:r>
            <a:r>
              <a:rPr lang="en-US" dirty="0" smtClean="0"/>
              <a:t>) Zone</a:t>
            </a:r>
            <a:endParaRPr lang="en-US" dirty="0"/>
          </a:p>
        </p:txBody>
      </p:sp>
      <p:sp>
        <p:nvSpPr>
          <p:cNvPr id="3" name="Content Placeholder 2"/>
          <p:cNvSpPr>
            <a:spLocks noGrp="1"/>
          </p:cNvSpPr>
          <p:nvPr>
            <p:ph idx="1"/>
          </p:nvPr>
        </p:nvSpPr>
        <p:spPr/>
        <p:txBody>
          <a:bodyPr>
            <a:normAutofit/>
          </a:bodyPr>
          <a:lstStyle/>
          <a:p>
            <a:r>
              <a:rPr lang="en-US" dirty="0" smtClean="0"/>
              <a:t>The oceans can be divided into two main biomes – the deep open ocean and the coastal, or </a:t>
            </a:r>
            <a:r>
              <a:rPr lang="en-US" dirty="0" err="1" smtClean="0"/>
              <a:t>neritic</a:t>
            </a:r>
            <a:r>
              <a:rPr lang="en-US" dirty="0" smtClean="0"/>
              <a:t>, zone. </a:t>
            </a:r>
          </a:p>
          <a:p>
            <a:r>
              <a:rPr lang="en-US" dirty="0" smtClean="0"/>
              <a:t>Coral </a:t>
            </a:r>
            <a:r>
              <a:rPr lang="en-US" dirty="0"/>
              <a:t>reefs in warm, coastal waters are the ocean’s richest habitat. These reefs are built by organisms such as corals with mineral skeletons.</a:t>
            </a:r>
            <a:r>
              <a:rPr lang="en-US" dirty="0" smtClean="0"/>
              <a:t> </a:t>
            </a:r>
          </a:p>
          <a:p>
            <a:r>
              <a:rPr lang="en-US" dirty="0" smtClean="0"/>
              <a:t>The </a:t>
            </a:r>
            <a:r>
              <a:rPr lang="en-US" dirty="0"/>
              <a:t>shallow waters of the coastal zones occupy just 10 per cent of the total ocean area, but are home to 98 per cent of marine life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Intertidal Zone</a:t>
            </a:r>
            <a:endParaRPr lang="en-US" dirty="0"/>
          </a:p>
        </p:txBody>
      </p:sp>
      <p:sp>
        <p:nvSpPr>
          <p:cNvPr id="3" name="Content Placeholder 2"/>
          <p:cNvSpPr>
            <a:spLocks noGrp="1"/>
          </p:cNvSpPr>
          <p:nvPr>
            <p:ph idx="1"/>
          </p:nvPr>
        </p:nvSpPr>
        <p:spPr/>
        <p:txBody>
          <a:bodyPr/>
          <a:lstStyle/>
          <a:p>
            <a:r>
              <a:rPr lang="en-CA" dirty="0" smtClean="0"/>
              <a:t>Organisms here are covered by water at high tide and are exposed to air during low tide. </a:t>
            </a:r>
          </a:p>
          <a:p>
            <a:r>
              <a:rPr lang="en-CA" dirty="0" smtClean="0"/>
              <a:t>Many organisms here are adapted to living on land and under water.</a:t>
            </a:r>
            <a:endParaRPr lang="en-US" dirty="0"/>
          </a:p>
        </p:txBody>
      </p:sp>
      <p:pic>
        <p:nvPicPr>
          <p:cNvPr id="5" name="Picture 4"/>
          <p:cNvPicPr>
            <a:picLocks noChangeAspect="1"/>
          </p:cNvPicPr>
          <p:nvPr/>
        </p:nvPicPr>
        <p:blipFill>
          <a:blip r:embed="rId2"/>
          <a:stretch>
            <a:fillRect/>
          </a:stretch>
        </p:blipFill>
        <p:spPr>
          <a:xfrm>
            <a:off x="2845904" y="3617560"/>
            <a:ext cx="5840895" cy="3052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Estuaries </a:t>
            </a:r>
            <a:endParaRPr lang="en-US" dirty="0"/>
          </a:p>
        </p:txBody>
      </p:sp>
      <p:sp>
        <p:nvSpPr>
          <p:cNvPr id="3" name="Content Placeholder 2"/>
          <p:cNvSpPr>
            <a:spLocks noGrp="1"/>
          </p:cNvSpPr>
          <p:nvPr>
            <p:ph idx="1"/>
          </p:nvPr>
        </p:nvSpPr>
        <p:spPr>
          <a:xfrm>
            <a:off x="457200" y="2057401"/>
            <a:ext cx="8229600" cy="4606364"/>
          </a:xfrm>
        </p:spPr>
        <p:txBody>
          <a:bodyPr>
            <a:noAutofit/>
          </a:bodyPr>
          <a:lstStyle/>
          <a:p>
            <a:r>
              <a:rPr lang="en-US" sz="2600" dirty="0" smtClean="0"/>
              <a:t>An estuary is a partially enclosed body of water along the coast where freshwater from rivers and streams meets and mixes with salt water from the ocean</a:t>
            </a:r>
          </a:p>
          <a:p>
            <a:r>
              <a:rPr lang="en-US" sz="2600" dirty="0" smtClean="0"/>
              <a:t>Estuaries and the lands surrounding them are places of transition from land to sea and freshwater to salt water</a:t>
            </a:r>
          </a:p>
          <a:p>
            <a:r>
              <a:rPr lang="en-US" sz="2600" dirty="0" smtClean="0"/>
              <a:t>The tidal, sheltered waters of estuaries also support unique communities of plants and animals especially adapted for life at the margin of the sea.</a:t>
            </a:r>
            <a:endParaRPr lang="en-US" sz="2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778</TotalTime>
  <Words>616</Words>
  <Application>Microsoft Office PowerPoint</Application>
  <PresentationFormat>On-screen Show (4:3)</PresentationFormat>
  <Paragraphs>55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Focus</vt:lpstr>
      <vt:lpstr>Marine Biome</vt:lpstr>
      <vt:lpstr>What is a Biome?</vt:lpstr>
      <vt:lpstr>PowerPoint Presentation</vt:lpstr>
      <vt:lpstr>Example of Biomes </vt:lpstr>
      <vt:lpstr>Aquatic Biomes</vt:lpstr>
      <vt:lpstr>The Marine Biome</vt:lpstr>
      <vt:lpstr>Coastal (Neritic) Zone</vt:lpstr>
      <vt:lpstr>Intertidal Zone</vt:lpstr>
      <vt:lpstr>Estuaries </vt:lpstr>
      <vt:lpstr>Estuaries </vt:lpstr>
      <vt:lpstr>Open Ocean Zones</vt:lpstr>
      <vt:lpstr>Euphotic (Upper) Zone</vt:lpstr>
      <vt:lpstr>Bathyal (Middle) Zone</vt:lpstr>
      <vt:lpstr>PowerPoint Presentation</vt:lpstr>
      <vt:lpstr>Abyssal (Lower) Zone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Zones</dc:title>
  <dc:creator>Carla Jackson</dc:creator>
  <cp:lastModifiedBy>Jeremy Barnes</cp:lastModifiedBy>
  <cp:revision>28</cp:revision>
  <dcterms:created xsi:type="dcterms:W3CDTF">2013-10-14T18:11:16Z</dcterms:created>
  <dcterms:modified xsi:type="dcterms:W3CDTF">2015-04-23T16:18:20Z</dcterms:modified>
</cp:coreProperties>
</file>