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58" r:id="rId5"/>
    <p:sldId id="262" r:id="rId6"/>
    <p:sldId id="259" r:id="rId7"/>
    <p:sldId id="264" r:id="rId8"/>
    <p:sldId id="265" r:id="rId9"/>
    <p:sldId id="266" r:id="rId10"/>
    <p:sldId id="267" r:id="rId11"/>
    <p:sldId id="268" r:id="rId12"/>
    <p:sldId id="269" r:id="rId13"/>
    <p:sldId id="272" r:id="rId14"/>
    <p:sldId id="270" r:id="rId15"/>
    <p:sldId id="271" r:id="rId16"/>
    <p:sldId id="273"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688"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C7260312-B2B7-2046-ADA9-C5E8EFE70610}" type="datetimeFigureOut">
              <a:rPr lang="en-US" smtClean="0"/>
              <a:pPr/>
              <a:t>15-05-03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7260312-B2B7-2046-ADA9-C5E8EFE70610}" type="datetimeFigureOut">
              <a:rPr lang="en-US" smtClean="0"/>
              <a:pPr/>
              <a:t>15-05-03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278A2-1845-724A-83F1-D0CB3563FF89}"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C7260312-B2B7-2046-ADA9-C5E8EFE70610}" type="datetimeFigureOut">
              <a:rPr lang="en-US" smtClean="0"/>
              <a:pPr/>
              <a:t>15-05-03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C7260312-B2B7-2046-ADA9-C5E8EFE70610}" type="datetimeFigureOut">
              <a:rPr lang="en-US" smtClean="0"/>
              <a:pPr/>
              <a:t>15-05-03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C7260312-B2B7-2046-ADA9-C5E8EFE70610}" type="datetimeFigureOut">
              <a:rPr lang="en-US" smtClean="0"/>
              <a:pPr/>
              <a:t>15-05-03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C7260312-B2B7-2046-ADA9-C5E8EFE70610}" type="datetimeFigureOut">
              <a:rPr lang="en-US" smtClean="0"/>
              <a:pPr/>
              <a:t>15-05-03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78A2-1845-724A-83F1-D0CB3563FF89}"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7260312-B2B7-2046-ADA9-C5E8EFE70610}" type="datetimeFigureOut">
              <a:rPr lang="en-US" smtClean="0"/>
              <a:pPr/>
              <a:t>15-05-03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C7260312-B2B7-2046-ADA9-C5E8EFE70610}" type="datetimeFigureOut">
              <a:rPr lang="en-US" smtClean="0"/>
              <a:pPr/>
              <a:t>15-05-03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C7260312-B2B7-2046-ADA9-C5E8EFE70610}" type="datetimeFigureOut">
              <a:rPr lang="en-US" smtClean="0"/>
              <a:pPr/>
              <a:t>15-05-03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C7260312-B2B7-2046-ADA9-C5E8EFE70610}" type="datetimeFigureOut">
              <a:rPr lang="en-US" smtClean="0"/>
              <a:pPr/>
              <a:t>15-05-03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60312-B2B7-2046-ADA9-C5E8EFE70610}" type="datetimeFigureOut">
              <a:rPr lang="en-US" smtClean="0"/>
              <a:pPr/>
              <a:t>15-05-03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7260312-B2B7-2046-ADA9-C5E8EFE70610}" type="datetimeFigureOut">
              <a:rPr lang="en-US" smtClean="0"/>
              <a:pPr/>
              <a:t>15-05-03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278A2-1845-724A-83F1-D0CB3563FF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7260312-B2B7-2046-ADA9-C5E8EFE70610}" type="datetimeFigureOut">
              <a:rPr lang="en-US" smtClean="0"/>
              <a:pPr/>
              <a:t>15-05-03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ED278A2-1845-724A-83F1-D0CB3563FF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8TssbmY-GM&amp;feature=youtu.b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 Ocean </a:t>
            </a:r>
            <a:r>
              <a:rPr lang="en-US" dirty="0" smtClean="0"/>
              <a:t>Facts and Properties of Water</a:t>
            </a:r>
            <a:endParaRPr lang="en-US" dirty="0"/>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62000"/>
            <a:ext cx="8042276" cy="5181601"/>
          </a:xfrm>
        </p:spPr>
        <p:txBody>
          <a:bodyPr/>
          <a:lstStyle/>
          <a:p>
            <a:r>
              <a:rPr lang="en-US" dirty="0" smtClean="0"/>
              <a:t>Gulfs – A portion of an ocean or a sea partly enclosed by land. Example : The Gulf of Mexico.</a:t>
            </a:r>
            <a:endParaRPr lang="en-US" dirty="0"/>
          </a:p>
        </p:txBody>
      </p:sp>
      <p:pic>
        <p:nvPicPr>
          <p:cNvPr id="4" name="Picture 3" descr="Gulf of Mexico.gif"/>
          <p:cNvPicPr>
            <a:picLocks noChangeAspect="1"/>
          </p:cNvPicPr>
          <p:nvPr/>
        </p:nvPicPr>
        <p:blipFill>
          <a:blip r:embed="rId2"/>
          <a:stretch>
            <a:fillRect/>
          </a:stretch>
        </p:blipFill>
        <p:spPr>
          <a:xfrm>
            <a:off x="2052873" y="1761066"/>
            <a:ext cx="4953000" cy="45847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43467"/>
            <a:ext cx="8042276" cy="5300134"/>
          </a:xfrm>
        </p:spPr>
        <p:txBody>
          <a:bodyPr/>
          <a:lstStyle/>
          <a:p>
            <a:r>
              <a:rPr lang="en-US" dirty="0" smtClean="0"/>
              <a:t>Channels – A wide strait between a continent and an island. Example : The English Channel.</a:t>
            </a:r>
            <a:endParaRPr lang="en-US" dirty="0"/>
          </a:p>
        </p:txBody>
      </p:sp>
      <p:pic>
        <p:nvPicPr>
          <p:cNvPr id="4" name="Picture 3" descr="Channel.gif"/>
          <p:cNvPicPr>
            <a:picLocks noChangeAspect="1"/>
          </p:cNvPicPr>
          <p:nvPr/>
        </p:nvPicPr>
        <p:blipFill>
          <a:blip r:embed="rId2"/>
          <a:stretch>
            <a:fillRect/>
          </a:stretch>
        </p:blipFill>
        <p:spPr>
          <a:xfrm>
            <a:off x="2182284" y="1818217"/>
            <a:ext cx="4609465" cy="460946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Crazy Water Properties</a:t>
            </a:r>
            <a:endParaRPr lang="en-US" dirty="0"/>
          </a:p>
        </p:txBody>
      </p:sp>
      <p:sp>
        <p:nvSpPr>
          <p:cNvPr id="3" name="Content Placeholder 2"/>
          <p:cNvSpPr>
            <a:spLocks noGrp="1"/>
          </p:cNvSpPr>
          <p:nvPr>
            <p:ph idx="1"/>
          </p:nvPr>
        </p:nvSpPr>
        <p:spPr/>
        <p:txBody>
          <a:bodyPr>
            <a:normAutofit/>
          </a:bodyPr>
          <a:lstStyle/>
          <a:p>
            <a:r>
              <a:rPr lang="en-US" sz="2800" dirty="0" smtClean="0"/>
              <a:t>Water is truly a remarkable substance. It is the only substance that is found abundantly on Earth’s surface in all three states (solid, liquid, gas). Many of water’s unusual properties can be attributed to its chemical structure. What most of us consider normal </a:t>
            </a:r>
            <a:r>
              <a:rPr lang="en-US" sz="2800" dirty="0" err="1" smtClean="0"/>
              <a:t>behaviour</a:t>
            </a:r>
            <a:r>
              <a:rPr lang="en-US" sz="2800" dirty="0" smtClean="0"/>
              <a:t> for water is most unusual for nearly all other substances!</a:t>
            </a:r>
          </a:p>
          <a:p>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Wringing out Water on the ISS</a:t>
            </a:r>
            <a:endParaRPr lang="en-US" dirty="0"/>
          </a:p>
        </p:txBody>
      </p:sp>
      <p:sp>
        <p:nvSpPr>
          <p:cNvPr id="3" name="Content Placeholder 2"/>
          <p:cNvSpPr>
            <a:spLocks noGrp="1"/>
          </p:cNvSpPr>
          <p:nvPr>
            <p:ph idx="1"/>
          </p:nvPr>
        </p:nvSpPr>
        <p:spPr/>
        <p:txBody>
          <a:bodyPr/>
          <a:lstStyle/>
          <a:p>
            <a:r>
              <a:rPr lang="en-US" dirty="0">
                <a:hlinkClick r:id="rId2"/>
              </a:rPr>
              <a:t>https://www.youtube.com/watch?v=o8TssbmY-GM&amp;feature=</a:t>
            </a:r>
            <a:r>
              <a:rPr lang="en-US" dirty="0" smtClean="0">
                <a:hlinkClick r:id="rId2"/>
              </a:rPr>
              <a:t>youtu.be</a:t>
            </a:r>
            <a:endParaRPr lang="en-US" dirty="0" smtClean="0"/>
          </a:p>
          <a:p>
            <a:endParaRPr lang="en-US" dirty="0"/>
          </a:p>
        </p:txBody>
      </p:sp>
    </p:spTree>
    <p:extLst>
      <p:ext uri="{BB962C8B-B14F-4D97-AF65-F5344CB8AC3E}">
        <p14:creationId xmlns:p14="http://schemas.microsoft.com/office/powerpoint/2010/main" val="132558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45067"/>
            <a:ext cx="8042276" cy="5198534"/>
          </a:xfrm>
        </p:spPr>
        <p:txBody>
          <a:bodyPr/>
          <a:lstStyle/>
          <a:p>
            <a:r>
              <a:rPr lang="en-US" dirty="0" smtClean="0"/>
              <a:t>Water has the </a:t>
            </a:r>
            <a:r>
              <a:rPr lang="en-US" b="1" dirty="0" smtClean="0"/>
              <a:t>highest</a:t>
            </a:r>
            <a:r>
              <a:rPr lang="en-US" dirty="0" smtClean="0"/>
              <a:t> heat capacity of all substances. This means that it can </a:t>
            </a:r>
            <a:r>
              <a:rPr lang="en-US" b="1" dirty="0" smtClean="0"/>
              <a:t>absorb</a:t>
            </a:r>
            <a:r>
              <a:rPr lang="en-US" dirty="0" smtClean="0"/>
              <a:t> a lot of heat without raising its own </a:t>
            </a:r>
            <a:r>
              <a:rPr lang="en-US" b="1" dirty="0" smtClean="0"/>
              <a:t>temperature</a:t>
            </a:r>
            <a:r>
              <a:rPr lang="en-US" dirty="0" smtClean="0"/>
              <a:t> much. Many other substances, such as sand, have a very low heat capacity.</a:t>
            </a:r>
          </a:p>
          <a:p>
            <a:r>
              <a:rPr lang="en-US" dirty="0" smtClean="0"/>
              <a:t>Water is called the “</a:t>
            </a:r>
            <a:r>
              <a:rPr lang="en-US" b="1" dirty="0" smtClean="0"/>
              <a:t>universal</a:t>
            </a:r>
            <a:r>
              <a:rPr lang="en-US" dirty="0" smtClean="0"/>
              <a:t> solvent” because it can </a:t>
            </a:r>
            <a:r>
              <a:rPr lang="en-US" b="1" dirty="0" smtClean="0"/>
              <a:t>dissolve</a:t>
            </a:r>
            <a:r>
              <a:rPr lang="en-US" dirty="0" smtClean="0"/>
              <a:t> many substances.</a:t>
            </a:r>
          </a:p>
          <a:p>
            <a:r>
              <a:rPr lang="en-US" dirty="0" smtClean="0"/>
              <a:t>Water </a:t>
            </a:r>
            <a:r>
              <a:rPr lang="en-US" b="1" dirty="0" smtClean="0"/>
              <a:t>expands</a:t>
            </a:r>
            <a:r>
              <a:rPr lang="en-US" dirty="0" smtClean="0"/>
              <a:t> when it freezes (when it changes from a liquid state to a solid state). Most other substances </a:t>
            </a:r>
            <a:r>
              <a:rPr lang="en-US" b="1" dirty="0" smtClean="0"/>
              <a:t>contract</a:t>
            </a:r>
            <a:r>
              <a:rPr lang="en-US" dirty="0" smtClean="0"/>
              <a:t> when they freeze.</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21733"/>
            <a:ext cx="8042276" cy="6316133"/>
          </a:xfrm>
        </p:spPr>
        <p:txBody>
          <a:bodyPr>
            <a:normAutofit/>
          </a:bodyPr>
          <a:lstStyle/>
          <a:p>
            <a:r>
              <a:rPr lang="en-US" dirty="0" smtClean="0"/>
              <a:t>Water has a </a:t>
            </a:r>
            <a:r>
              <a:rPr lang="en-US" b="1" dirty="0" smtClean="0"/>
              <a:t>low</a:t>
            </a:r>
            <a:r>
              <a:rPr lang="en-US" dirty="0" smtClean="0"/>
              <a:t> viscosity (it flows very easily) as opposed to cold molasses, which has a very high </a:t>
            </a:r>
            <a:r>
              <a:rPr lang="en-US" b="1" dirty="0" smtClean="0"/>
              <a:t>viscosity</a:t>
            </a:r>
            <a:r>
              <a:rPr lang="en-US" dirty="0" smtClean="0"/>
              <a:t> (the liquid is very “thick”).</a:t>
            </a:r>
          </a:p>
          <a:p>
            <a:r>
              <a:rPr lang="en-US" dirty="0" smtClean="0"/>
              <a:t>Most liquids freeze from the </a:t>
            </a:r>
            <a:r>
              <a:rPr lang="en-US" b="1" dirty="0" smtClean="0"/>
              <a:t>bottom up</a:t>
            </a:r>
            <a:r>
              <a:rPr lang="en-US" dirty="0" smtClean="0"/>
              <a:t>. Water freezes from the </a:t>
            </a:r>
            <a:r>
              <a:rPr lang="en-US" b="1" dirty="0" smtClean="0"/>
              <a:t>top down</a:t>
            </a:r>
            <a:r>
              <a:rPr lang="en-US" dirty="0" smtClean="0"/>
              <a:t>.</a:t>
            </a:r>
          </a:p>
          <a:p>
            <a:r>
              <a:rPr lang="en-US" dirty="0" smtClean="0"/>
              <a:t>Water has an unusually </a:t>
            </a:r>
            <a:r>
              <a:rPr lang="en-US" b="1" dirty="0" smtClean="0"/>
              <a:t>high</a:t>
            </a:r>
            <a:r>
              <a:rPr lang="en-US" dirty="0" smtClean="0"/>
              <a:t> freezing point and </a:t>
            </a:r>
            <a:r>
              <a:rPr lang="en-US" b="1" dirty="0" smtClean="0"/>
              <a:t>boiling</a:t>
            </a:r>
            <a:r>
              <a:rPr lang="en-US" dirty="0" smtClean="0"/>
              <a:t> point. Water is a </a:t>
            </a:r>
            <a:r>
              <a:rPr lang="en-US" b="1" dirty="0" smtClean="0"/>
              <a:t>liquid</a:t>
            </a:r>
            <a:r>
              <a:rPr lang="en-US" dirty="0" smtClean="0"/>
              <a:t> at room temperature, whereas similar compounds are </a:t>
            </a:r>
            <a:r>
              <a:rPr lang="en-US" b="1" dirty="0" smtClean="0"/>
              <a:t>gases</a:t>
            </a:r>
            <a:r>
              <a:rPr lang="en-US" dirty="0" smtClean="0"/>
              <a:t>.</a:t>
            </a:r>
          </a:p>
          <a:p>
            <a:r>
              <a:rPr lang="en-US" dirty="0" smtClean="0"/>
              <a:t> Water is very </a:t>
            </a:r>
            <a:r>
              <a:rPr lang="en-US" b="1" dirty="0" smtClean="0"/>
              <a:t>transparent</a:t>
            </a:r>
            <a:r>
              <a:rPr lang="en-US" dirty="0" smtClean="0"/>
              <a:t> for a liquid.</a:t>
            </a:r>
          </a:p>
          <a:p>
            <a:r>
              <a:rPr lang="en-US" dirty="0" smtClean="0"/>
              <a:t>Increasing </a:t>
            </a:r>
            <a:r>
              <a:rPr lang="en-US" b="1" dirty="0" smtClean="0"/>
              <a:t>pressure</a:t>
            </a:r>
            <a:r>
              <a:rPr lang="en-US" dirty="0" smtClean="0"/>
              <a:t> raises the melting point of nearly all solids. Increasing pressure </a:t>
            </a:r>
            <a:r>
              <a:rPr lang="en-US" b="1" dirty="0" smtClean="0"/>
              <a:t>lowers</a:t>
            </a:r>
            <a:r>
              <a:rPr lang="en-US" dirty="0" smtClean="0"/>
              <a:t> the melting point of ice.</a:t>
            </a:r>
          </a:p>
          <a:p>
            <a:endParaRPr lang="en-US" dirty="0" smtClean="0"/>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Facts and Figures…</a:t>
            </a:r>
            <a:endParaRPr lang="en-US" dirty="0"/>
          </a:p>
        </p:txBody>
      </p:sp>
      <p:sp>
        <p:nvSpPr>
          <p:cNvPr id="3" name="Content Placeholder 2"/>
          <p:cNvSpPr>
            <a:spLocks noGrp="1"/>
          </p:cNvSpPr>
          <p:nvPr>
            <p:ph idx="1"/>
          </p:nvPr>
        </p:nvSpPr>
        <p:spPr>
          <a:xfrm>
            <a:off x="457200" y="2457828"/>
            <a:ext cx="8229600" cy="3866772"/>
          </a:xfrm>
        </p:spPr>
        <p:txBody>
          <a:bodyPr>
            <a:normAutofit/>
          </a:bodyPr>
          <a:lstStyle/>
          <a:p>
            <a:pPr>
              <a:spcAft>
                <a:spcPts val="3600"/>
              </a:spcAft>
            </a:pPr>
            <a:r>
              <a:rPr lang="en-US" dirty="0" smtClean="0"/>
              <a:t>Over </a:t>
            </a:r>
            <a:r>
              <a:rPr lang="en-US" b="1" dirty="0" smtClean="0"/>
              <a:t>145</a:t>
            </a:r>
            <a:r>
              <a:rPr lang="en-US" dirty="0" smtClean="0"/>
              <a:t> of the world’s nations are coastal.</a:t>
            </a:r>
          </a:p>
          <a:p>
            <a:pPr>
              <a:spcAft>
                <a:spcPts val="3600"/>
              </a:spcAft>
            </a:pPr>
            <a:r>
              <a:rPr lang="en-US" dirty="0" smtClean="0"/>
              <a:t>The majority of the world’s population lives within </a:t>
            </a:r>
            <a:r>
              <a:rPr lang="en-US" b="1" dirty="0" smtClean="0"/>
              <a:t>200</a:t>
            </a:r>
            <a:r>
              <a:rPr lang="en-US" dirty="0" smtClean="0"/>
              <a:t> km of a coastline. In </a:t>
            </a:r>
            <a:r>
              <a:rPr lang="en-US" b="1" dirty="0" smtClean="0"/>
              <a:t>Nova Scotia</a:t>
            </a:r>
            <a:r>
              <a:rPr lang="en-US" dirty="0" smtClean="0"/>
              <a:t> you can never go farther than 57 km from the coast! </a:t>
            </a:r>
          </a:p>
          <a:p>
            <a:endParaRPr lang="en-US" dirty="0"/>
          </a:p>
        </p:txBody>
      </p:sp>
    </p:spTree>
    <p:extLst>
      <p:ext uri="{BB962C8B-B14F-4D97-AF65-F5344CB8AC3E}">
        <p14:creationId xmlns:p14="http://schemas.microsoft.com/office/powerpoint/2010/main" val="1355265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6096"/>
            <a:ext cx="8229600" cy="4838503"/>
          </a:xfrm>
        </p:spPr>
        <p:txBody>
          <a:bodyPr/>
          <a:lstStyle/>
          <a:p>
            <a:pPr>
              <a:spcAft>
                <a:spcPts val="3600"/>
              </a:spcAft>
            </a:pPr>
            <a:r>
              <a:rPr lang="en-US" dirty="0" smtClean="0"/>
              <a:t>In the United States, only 17% of the total land area is made up of </a:t>
            </a:r>
            <a:r>
              <a:rPr lang="en-US" b="1" dirty="0" smtClean="0"/>
              <a:t>coastal</a:t>
            </a:r>
            <a:r>
              <a:rPr lang="en-US" dirty="0" smtClean="0"/>
              <a:t> communities. However, </a:t>
            </a:r>
            <a:r>
              <a:rPr lang="en-US" b="1" dirty="0" smtClean="0"/>
              <a:t>half</a:t>
            </a:r>
            <a:r>
              <a:rPr lang="en-US" dirty="0" smtClean="0"/>
              <a:t> of the country’s population lives there!</a:t>
            </a:r>
          </a:p>
          <a:p>
            <a:pPr>
              <a:spcAft>
                <a:spcPts val="3600"/>
              </a:spcAft>
            </a:pPr>
            <a:r>
              <a:rPr lang="en-US" dirty="0" smtClean="0"/>
              <a:t>More than </a:t>
            </a:r>
            <a:r>
              <a:rPr lang="en-US" b="1" dirty="0" smtClean="0"/>
              <a:t>90%</a:t>
            </a:r>
            <a:r>
              <a:rPr lang="en-US" dirty="0" smtClean="0"/>
              <a:t> of trade between countries is carried by ships.</a:t>
            </a:r>
          </a:p>
          <a:p>
            <a:pPr>
              <a:spcAft>
                <a:spcPts val="3600"/>
              </a:spcAft>
            </a:pPr>
            <a:r>
              <a:rPr lang="en-US" dirty="0" smtClean="0"/>
              <a:t>Over half of the world’s </a:t>
            </a:r>
            <a:r>
              <a:rPr lang="en-US" b="1" dirty="0" smtClean="0"/>
              <a:t>oxygen</a:t>
            </a:r>
            <a:r>
              <a:rPr lang="en-US" dirty="0" smtClean="0"/>
              <a:t> supply is made in the ocean.</a:t>
            </a:r>
          </a:p>
          <a:p>
            <a:pPr>
              <a:spcAft>
                <a:spcPts val="3600"/>
              </a:spcAft>
            </a:pPr>
            <a:endParaRPr lang="en-US" dirty="0" smtClean="0"/>
          </a:p>
          <a:p>
            <a:pPr>
              <a:spcAft>
                <a:spcPts val="3600"/>
              </a:spcAft>
            </a:pPr>
            <a:endParaRPr lang="en-US" dirty="0" smtClean="0"/>
          </a:p>
          <a:p>
            <a:pPr>
              <a:spcAft>
                <a:spcPts val="3600"/>
              </a:spcAft>
            </a:pPr>
            <a:endParaRPr lang="en-US" dirty="0"/>
          </a:p>
        </p:txBody>
      </p:sp>
    </p:spTree>
    <p:extLst>
      <p:ext uri="{BB962C8B-B14F-4D97-AF65-F5344CB8AC3E}">
        <p14:creationId xmlns:p14="http://schemas.microsoft.com/office/powerpoint/2010/main" val="667592286"/>
      </p:ext>
    </p:extLst>
  </p:cSld>
  <p:clrMapOvr>
    <a:masterClrMapping/>
  </p:clrMapOvr>
  <p:transition xmlns:p14="http://schemas.microsoft.com/office/powerpoint/2010/main">
    <p:push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2519"/>
            <a:ext cx="8229600" cy="5622081"/>
          </a:xfrm>
        </p:spPr>
        <p:txBody>
          <a:bodyPr/>
          <a:lstStyle/>
          <a:p>
            <a:pPr>
              <a:spcAft>
                <a:spcPts val="2400"/>
              </a:spcAft>
            </a:pPr>
            <a:r>
              <a:rPr lang="en-US" dirty="0" smtClean="0"/>
              <a:t>Though coastal areas represent 15% of the ocean’s area, they are the primary areas for </a:t>
            </a:r>
            <a:r>
              <a:rPr lang="en-US" b="1" dirty="0" smtClean="0"/>
              <a:t>marine life</a:t>
            </a:r>
            <a:r>
              <a:rPr lang="en-US" dirty="0" smtClean="0"/>
              <a:t>.</a:t>
            </a:r>
          </a:p>
          <a:p>
            <a:pPr>
              <a:spcAft>
                <a:spcPts val="2400"/>
              </a:spcAft>
            </a:pPr>
            <a:r>
              <a:rPr lang="en-US" dirty="0" smtClean="0"/>
              <a:t>90% of life in the seas lives in the upper </a:t>
            </a:r>
            <a:r>
              <a:rPr lang="en-US" b="1" dirty="0" smtClean="0"/>
              <a:t>30 </a:t>
            </a:r>
            <a:r>
              <a:rPr lang="en-US" b="1" dirty="0" err="1" smtClean="0"/>
              <a:t>metres</a:t>
            </a:r>
            <a:r>
              <a:rPr lang="en-US" dirty="0" smtClean="0"/>
              <a:t> of the ocean.</a:t>
            </a:r>
          </a:p>
          <a:p>
            <a:endParaRPr lang="en-US" dirty="0" smtClean="0"/>
          </a:p>
          <a:p>
            <a:endParaRPr lang="en-US" dirty="0" smtClean="0"/>
          </a:p>
        </p:txBody>
      </p:sp>
      <p:pic>
        <p:nvPicPr>
          <p:cNvPr id="4" name="Picture 3" descr="Angler fish.jpg"/>
          <p:cNvPicPr>
            <a:picLocks noChangeAspect="1"/>
          </p:cNvPicPr>
          <p:nvPr/>
        </p:nvPicPr>
        <p:blipFill>
          <a:blip r:embed="rId2"/>
          <a:stretch>
            <a:fillRect/>
          </a:stretch>
        </p:blipFill>
        <p:spPr>
          <a:xfrm>
            <a:off x="3507407" y="2704400"/>
            <a:ext cx="4493419" cy="3843338"/>
          </a:xfrm>
          <a:prstGeom prst="rect">
            <a:avLst/>
          </a:prstGeom>
        </p:spPr>
      </p:pic>
    </p:spTree>
    <p:extLst>
      <p:ext uri="{BB962C8B-B14F-4D97-AF65-F5344CB8AC3E}">
        <p14:creationId xmlns:p14="http://schemas.microsoft.com/office/powerpoint/2010/main" val="2811069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2587"/>
            <a:ext cx="8229600" cy="4852013"/>
          </a:xfrm>
        </p:spPr>
        <p:txBody>
          <a:bodyPr/>
          <a:lstStyle/>
          <a:p>
            <a:pPr>
              <a:spcAft>
                <a:spcPts val="2400"/>
              </a:spcAft>
            </a:pPr>
            <a:r>
              <a:rPr lang="en-US" dirty="0" smtClean="0"/>
              <a:t>Of all the living space on the planet, </a:t>
            </a:r>
            <a:r>
              <a:rPr lang="en-US" b="1" dirty="0" smtClean="0"/>
              <a:t>99%</a:t>
            </a:r>
            <a:r>
              <a:rPr lang="en-US" dirty="0" smtClean="0"/>
              <a:t> is actually in the ocean.</a:t>
            </a:r>
          </a:p>
          <a:p>
            <a:pPr>
              <a:spcAft>
                <a:spcPts val="2400"/>
              </a:spcAft>
            </a:pPr>
            <a:r>
              <a:rPr lang="en-US" dirty="0" smtClean="0"/>
              <a:t>The ocean is home to </a:t>
            </a:r>
            <a:r>
              <a:rPr lang="en-US" b="1" dirty="0" smtClean="0"/>
              <a:t>50%</a:t>
            </a:r>
            <a:r>
              <a:rPr lang="en-US" dirty="0" smtClean="0"/>
              <a:t> of all the </a:t>
            </a:r>
            <a:r>
              <a:rPr lang="en-US" b="1" dirty="0" smtClean="0"/>
              <a:t>species</a:t>
            </a:r>
            <a:r>
              <a:rPr lang="en-US" dirty="0" smtClean="0"/>
              <a:t> on Earth.</a:t>
            </a:r>
          </a:p>
          <a:p>
            <a:endParaRPr lang="en-US" dirty="0" smtClean="0"/>
          </a:p>
          <a:p>
            <a:endParaRPr lang="en-US" dirty="0"/>
          </a:p>
        </p:txBody>
      </p:sp>
    </p:spTree>
    <p:extLst>
      <p:ext uri="{BB962C8B-B14F-4D97-AF65-F5344CB8AC3E}">
        <p14:creationId xmlns:p14="http://schemas.microsoft.com/office/powerpoint/2010/main" val="4149699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Ocean Facts and Figures</a:t>
            </a:r>
            <a:endParaRPr lang="en-US" dirty="0"/>
          </a:p>
        </p:txBody>
      </p:sp>
      <p:sp>
        <p:nvSpPr>
          <p:cNvPr id="8" name="Content Placeholder 7"/>
          <p:cNvSpPr>
            <a:spLocks noGrp="1"/>
          </p:cNvSpPr>
          <p:nvPr>
            <p:ph idx="1"/>
          </p:nvPr>
        </p:nvSpPr>
        <p:spPr/>
        <p:txBody>
          <a:bodyPr/>
          <a:lstStyle/>
          <a:p>
            <a:r>
              <a:rPr lang="en-US" b="1" dirty="0" smtClean="0"/>
              <a:t>Canada</a:t>
            </a:r>
            <a:r>
              <a:rPr lang="en-US" dirty="0" smtClean="0"/>
              <a:t> has the world’s longest coastline with a length of </a:t>
            </a:r>
            <a:r>
              <a:rPr lang="en-US" b="1" dirty="0" smtClean="0"/>
              <a:t>244,000</a:t>
            </a:r>
            <a:r>
              <a:rPr lang="en-US" dirty="0" smtClean="0"/>
              <a:t> km. If stretched out as a single, continuous line, this coastline would circle </a:t>
            </a:r>
            <a:r>
              <a:rPr lang="en-US" b="1" dirty="0" smtClean="0"/>
              <a:t>the Earth</a:t>
            </a:r>
            <a:r>
              <a:rPr lang="en-US" dirty="0" smtClean="0"/>
              <a:t> more than six times!</a:t>
            </a:r>
          </a:p>
          <a:p>
            <a:endParaRPr lang="en-US" dirty="0" smtClean="0"/>
          </a:p>
        </p:txBody>
      </p:sp>
      <p:pic>
        <p:nvPicPr>
          <p:cNvPr id="9" name="Picture 8" descr="Canada's Coastline.png"/>
          <p:cNvPicPr>
            <a:picLocks noChangeAspect="1"/>
          </p:cNvPicPr>
          <p:nvPr/>
        </p:nvPicPr>
        <p:blipFill>
          <a:blip r:embed="rId2"/>
          <a:stretch>
            <a:fillRect/>
          </a:stretch>
        </p:blipFill>
        <p:spPr>
          <a:xfrm>
            <a:off x="905933" y="3628391"/>
            <a:ext cx="2748280" cy="2748280"/>
          </a:xfrm>
          <a:prstGeom prst="rect">
            <a:avLst/>
          </a:prstGeom>
        </p:spPr>
      </p:pic>
      <p:pic>
        <p:nvPicPr>
          <p:cNvPr id="10" name="Picture 9" descr="Coastline.jpg"/>
          <p:cNvPicPr>
            <a:picLocks noChangeAspect="1"/>
          </p:cNvPicPr>
          <p:nvPr/>
        </p:nvPicPr>
        <p:blipFill>
          <a:blip r:embed="rId3"/>
          <a:stretch>
            <a:fillRect/>
          </a:stretch>
        </p:blipFill>
        <p:spPr>
          <a:xfrm>
            <a:off x="4453467" y="3882391"/>
            <a:ext cx="3810000" cy="1955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965200"/>
            <a:ext cx="8042276" cy="4978401"/>
          </a:xfrm>
        </p:spPr>
        <p:txBody>
          <a:bodyPr/>
          <a:lstStyle/>
          <a:p>
            <a:r>
              <a:rPr lang="en-US" dirty="0" smtClean="0"/>
              <a:t>About </a:t>
            </a:r>
            <a:r>
              <a:rPr lang="en-US" b="1" dirty="0" smtClean="0"/>
              <a:t>7 million</a:t>
            </a:r>
            <a:r>
              <a:rPr lang="en-US" dirty="0" smtClean="0"/>
              <a:t> Canadians live in coastal communities, where many depend on the coast and the sea to make a living. </a:t>
            </a:r>
          </a:p>
          <a:p>
            <a:endParaRPr lang="en-US" dirty="0"/>
          </a:p>
        </p:txBody>
      </p:sp>
      <p:pic>
        <p:nvPicPr>
          <p:cNvPr id="4" name="Picture 3" descr="Canada Pop Density.jpg"/>
          <p:cNvPicPr>
            <a:picLocks noChangeAspect="1"/>
          </p:cNvPicPr>
          <p:nvPr/>
        </p:nvPicPr>
        <p:blipFill>
          <a:blip r:embed="rId2"/>
          <a:stretch>
            <a:fillRect/>
          </a:stretch>
        </p:blipFill>
        <p:spPr>
          <a:xfrm>
            <a:off x="2044704" y="2667001"/>
            <a:ext cx="5113020" cy="36042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60400"/>
            <a:ext cx="8042276" cy="5537201"/>
          </a:xfrm>
        </p:spPr>
        <p:txBody>
          <a:bodyPr>
            <a:normAutofit/>
          </a:bodyPr>
          <a:lstStyle/>
          <a:p>
            <a:r>
              <a:rPr lang="en-US" dirty="0" smtClean="0"/>
              <a:t>In 1990, a severe storm washed 39,466 pairs of </a:t>
            </a:r>
            <a:r>
              <a:rPr lang="en-US" b="1" dirty="0" smtClean="0"/>
              <a:t>Nike sneakers</a:t>
            </a:r>
            <a:r>
              <a:rPr lang="en-US" dirty="0" smtClean="0"/>
              <a:t> overboard. Data was collected based on where the shoes washed up, and computer models were made to study ocean currents.</a:t>
            </a:r>
          </a:p>
          <a:p>
            <a:r>
              <a:rPr lang="en-US" dirty="0" smtClean="0"/>
              <a:t>The heaviest crustacean ever caught weighed </a:t>
            </a:r>
            <a:r>
              <a:rPr lang="en-US" b="1" dirty="0" smtClean="0"/>
              <a:t>20.1</a:t>
            </a:r>
            <a:r>
              <a:rPr lang="en-US" dirty="0" smtClean="0"/>
              <a:t>kg (</a:t>
            </a:r>
            <a:r>
              <a:rPr lang="en-US" b="1" dirty="0" smtClean="0"/>
              <a:t>44</a:t>
            </a:r>
            <a:r>
              <a:rPr lang="en-US" dirty="0" smtClean="0"/>
              <a:t>lbs) and was caught off of </a:t>
            </a:r>
            <a:r>
              <a:rPr lang="en-US" b="1" dirty="0" smtClean="0"/>
              <a:t>Nova Scotia</a:t>
            </a:r>
            <a:r>
              <a:rPr lang="en-US" dirty="0" smtClean="0"/>
              <a:t>. The lobster measured </a:t>
            </a:r>
            <a:r>
              <a:rPr lang="en-US" b="1" dirty="0" smtClean="0"/>
              <a:t>1.07</a:t>
            </a:r>
            <a:r>
              <a:rPr lang="en-US" dirty="0" smtClean="0"/>
              <a:t>m in length from the tip of the largest claw to the tail. </a:t>
            </a:r>
          </a:p>
          <a:p>
            <a:r>
              <a:rPr lang="en-US" dirty="0" smtClean="0"/>
              <a:t>The total marine fish catch in </a:t>
            </a:r>
            <a:r>
              <a:rPr lang="en-US" b="1" dirty="0" smtClean="0"/>
              <a:t>1950</a:t>
            </a:r>
            <a:r>
              <a:rPr lang="en-US" dirty="0" smtClean="0"/>
              <a:t> was about 14 million </a:t>
            </a:r>
            <a:r>
              <a:rPr lang="en-US" dirty="0" err="1" smtClean="0"/>
              <a:t>tonnes</a:t>
            </a:r>
            <a:r>
              <a:rPr lang="en-US" dirty="0" smtClean="0"/>
              <a:t>. By 1994 it had risen to about </a:t>
            </a:r>
            <a:r>
              <a:rPr lang="en-US" b="1" dirty="0" smtClean="0"/>
              <a:t>73 million </a:t>
            </a:r>
            <a:r>
              <a:rPr lang="en-US" dirty="0" err="1" smtClean="0"/>
              <a:t>tonnes</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95867"/>
            <a:ext cx="8042276" cy="5147734"/>
          </a:xfrm>
        </p:spPr>
        <p:txBody>
          <a:bodyPr/>
          <a:lstStyle/>
          <a:p>
            <a:r>
              <a:rPr lang="en-US" dirty="0" smtClean="0"/>
              <a:t>The ocean covers nearly </a:t>
            </a:r>
            <a:r>
              <a:rPr lang="en-US" b="1" dirty="0" smtClean="0"/>
              <a:t>two thirds</a:t>
            </a:r>
            <a:r>
              <a:rPr lang="en-US" dirty="0" smtClean="0"/>
              <a:t> of the Earth’s surface. The </a:t>
            </a:r>
            <a:r>
              <a:rPr lang="en-US" b="1" dirty="0" smtClean="0"/>
              <a:t>Pacific</a:t>
            </a:r>
            <a:r>
              <a:rPr lang="en-US" dirty="0" smtClean="0"/>
              <a:t> Ocean alone covers more of the Earth’s surface than all the landmasses put together. </a:t>
            </a:r>
          </a:p>
          <a:p>
            <a:endParaRPr lang="en-US" dirty="0"/>
          </a:p>
        </p:txBody>
      </p:sp>
      <p:pic>
        <p:nvPicPr>
          <p:cNvPr id="4" name="Picture 3" descr="Pacific Ocean.gif"/>
          <p:cNvPicPr>
            <a:picLocks noChangeAspect="1"/>
          </p:cNvPicPr>
          <p:nvPr/>
        </p:nvPicPr>
        <p:blipFill>
          <a:blip r:embed="rId2"/>
          <a:stretch>
            <a:fillRect/>
          </a:stretch>
        </p:blipFill>
        <p:spPr>
          <a:xfrm>
            <a:off x="2582334" y="2319870"/>
            <a:ext cx="4445000" cy="4445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21733"/>
            <a:ext cx="8042276" cy="6096000"/>
          </a:xfrm>
        </p:spPr>
        <p:txBody>
          <a:bodyPr/>
          <a:lstStyle/>
          <a:p>
            <a:r>
              <a:rPr lang="en-US" dirty="0" smtClean="0"/>
              <a:t>Two-thirds of the Earth’s landmasses are </a:t>
            </a:r>
            <a:r>
              <a:rPr lang="en-US" b="1" dirty="0" smtClean="0"/>
              <a:t>north</a:t>
            </a:r>
            <a:r>
              <a:rPr lang="en-US" dirty="0" smtClean="0"/>
              <a:t> of the equator. The </a:t>
            </a:r>
            <a:r>
              <a:rPr lang="en-US" b="1" dirty="0" smtClean="0"/>
              <a:t>southern</a:t>
            </a:r>
            <a:r>
              <a:rPr lang="en-US" dirty="0" smtClean="0"/>
              <a:t> hemisphere is often called “the ocean hemisphere”. </a:t>
            </a:r>
          </a:p>
          <a:p>
            <a:r>
              <a:rPr lang="en-US" dirty="0" smtClean="0"/>
              <a:t>The oceans contain over </a:t>
            </a:r>
            <a:r>
              <a:rPr lang="en-US" b="1" dirty="0" smtClean="0"/>
              <a:t>86 %</a:t>
            </a:r>
            <a:r>
              <a:rPr lang="en-US" dirty="0" smtClean="0"/>
              <a:t> of all the water on our planet.</a:t>
            </a:r>
          </a:p>
          <a:p>
            <a:r>
              <a:rPr lang="en-US" dirty="0" smtClean="0"/>
              <a:t>The water in the oceans has been there for about </a:t>
            </a:r>
            <a:r>
              <a:rPr lang="en-US" b="1" dirty="0" smtClean="0"/>
              <a:t>3 billion</a:t>
            </a:r>
            <a:r>
              <a:rPr lang="en-US" dirty="0" smtClean="0"/>
              <a:t> years. As a result, it has been mixed thoroughly over </a:t>
            </a:r>
            <a:r>
              <a:rPr lang="en-US" b="1" dirty="0" smtClean="0"/>
              <a:t>one million</a:t>
            </a:r>
            <a:r>
              <a:rPr lang="en-US" dirty="0" smtClean="0"/>
              <a:t> times. Because of all this mixing, the amount of chemical elements (salts) is </a:t>
            </a:r>
            <a:r>
              <a:rPr lang="en-US" b="1" dirty="0" smtClean="0"/>
              <a:t>the same</a:t>
            </a:r>
            <a:r>
              <a:rPr lang="en-US" dirty="0" smtClean="0"/>
              <a:t> no matter where a sample is taken from.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Bodies of Water</a:t>
            </a:r>
            <a:endParaRPr lang="en-US" dirty="0"/>
          </a:p>
        </p:txBody>
      </p:sp>
      <p:sp>
        <p:nvSpPr>
          <p:cNvPr id="3" name="Content Placeholder 2"/>
          <p:cNvSpPr>
            <a:spLocks noGrp="1"/>
          </p:cNvSpPr>
          <p:nvPr>
            <p:ph idx="1"/>
          </p:nvPr>
        </p:nvSpPr>
        <p:spPr/>
        <p:txBody>
          <a:bodyPr/>
          <a:lstStyle/>
          <a:p>
            <a:r>
              <a:rPr lang="en-US" dirty="0" smtClean="0"/>
              <a:t>Ocean – The great body of salt water that covers about three fourths (3/4) of the Earth’s surface. This “great ocean” is divided up into smaller bodies of water and given the common names “Atlantic, Pacific, Indian, etc”.</a:t>
            </a:r>
          </a:p>
          <a:p>
            <a:r>
              <a:rPr lang="en-US" dirty="0" smtClean="0"/>
              <a:t>Seas – Divisions of the ocean marked off by land boundaries.</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592667"/>
            <a:ext cx="8042276" cy="5350934"/>
          </a:xfrm>
        </p:spPr>
        <p:txBody>
          <a:bodyPr/>
          <a:lstStyle/>
          <a:p>
            <a:r>
              <a:rPr lang="en-US" dirty="0" smtClean="0"/>
              <a:t>Bays – A body of water forming an indentation of the shoreline. It is smaller than a gulf but larger than a cove. </a:t>
            </a:r>
          </a:p>
          <a:p>
            <a:endParaRPr lang="en-US" dirty="0"/>
          </a:p>
        </p:txBody>
      </p:sp>
      <p:pic>
        <p:nvPicPr>
          <p:cNvPr id="4" name="Picture 3" descr="Bay of Fundy.jpg"/>
          <p:cNvPicPr>
            <a:picLocks noChangeAspect="1"/>
          </p:cNvPicPr>
          <p:nvPr/>
        </p:nvPicPr>
        <p:blipFill>
          <a:blip r:embed="rId2"/>
          <a:stretch>
            <a:fillRect/>
          </a:stretch>
        </p:blipFill>
        <p:spPr>
          <a:xfrm>
            <a:off x="1853049" y="2226733"/>
            <a:ext cx="5334000" cy="4089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09600"/>
            <a:ext cx="8042276" cy="5334001"/>
          </a:xfrm>
        </p:spPr>
        <p:txBody>
          <a:bodyPr/>
          <a:lstStyle/>
          <a:p>
            <a:r>
              <a:rPr lang="en-US" dirty="0" smtClean="0"/>
              <a:t>Straits – A narrow passage of water connecting two large bodies of water. Example : Bering Strait. </a:t>
            </a:r>
            <a:endParaRPr lang="en-US" dirty="0"/>
          </a:p>
        </p:txBody>
      </p:sp>
      <p:pic>
        <p:nvPicPr>
          <p:cNvPr id="4" name="Picture 3" descr="Bering Strait.jpg"/>
          <p:cNvPicPr>
            <a:picLocks noChangeAspect="1"/>
          </p:cNvPicPr>
          <p:nvPr/>
        </p:nvPicPr>
        <p:blipFill>
          <a:blip r:embed="rId2"/>
          <a:stretch>
            <a:fillRect/>
          </a:stretch>
        </p:blipFill>
        <p:spPr>
          <a:xfrm>
            <a:off x="1873250" y="1879601"/>
            <a:ext cx="5397500" cy="4064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259</TotalTime>
  <Words>876</Words>
  <Application>Microsoft Macintosh PowerPoint</Application>
  <PresentationFormat>On-screen Show (4:3)</PresentationFormat>
  <Paragraphs>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Breeze</vt:lpstr>
      <vt:lpstr>Fun Ocean Facts and Properties of Water</vt:lpstr>
      <vt:lpstr>Ocean Facts and Figures</vt:lpstr>
      <vt:lpstr>PowerPoint Presentation</vt:lpstr>
      <vt:lpstr>PowerPoint Presentation</vt:lpstr>
      <vt:lpstr>PowerPoint Presentation</vt:lpstr>
      <vt:lpstr>PowerPoint Presentation</vt:lpstr>
      <vt:lpstr>Review – Bodies of Water</vt:lpstr>
      <vt:lpstr>PowerPoint Presentation</vt:lpstr>
      <vt:lpstr>PowerPoint Presentation</vt:lpstr>
      <vt:lpstr>PowerPoint Presentation</vt:lpstr>
      <vt:lpstr>PowerPoint Presentation</vt:lpstr>
      <vt:lpstr>Crazy Water Properties</vt:lpstr>
      <vt:lpstr>Wringing out Water on the ISS</vt:lpstr>
      <vt:lpstr>PowerPoint Presentation</vt:lpstr>
      <vt:lpstr>PowerPoint Presentation</vt:lpstr>
      <vt:lpstr>More Facts and Figures…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 Ocean Facts!</dc:title>
  <dc:creator>Carla Jackson</dc:creator>
  <cp:lastModifiedBy>Jeremy Barnes</cp:lastModifiedBy>
  <cp:revision>24</cp:revision>
  <dcterms:created xsi:type="dcterms:W3CDTF">2013-09-07T14:13:44Z</dcterms:created>
  <dcterms:modified xsi:type="dcterms:W3CDTF">2015-05-04T02:16:36Z</dcterms:modified>
</cp:coreProperties>
</file>