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3" r:id="rId1"/>
  </p:sldMasterIdLst>
  <p:notesMasterIdLst>
    <p:notesMasterId r:id="rId16"/>
  </p:notesMasterIdLst>
  <p:sldIdLst>
    <p:sldId id="256" r:id="rId2"/>
    <p:sldId id="257" r:id="rId3"/>
    <p:sldId id="258" r:id="rId4"/>
    <p:sldId id="259" r:id="rId5"/>
    <p:sldId id="260" r:id="rId6"/>
    <p:sldId id="262" r:id="rId7"/>
    <p:sldId id="263" r:id="rId8"/>
    <p:sldId id="264" r:id="rId9"/>
    <p:sldId id="269" r:id="rId10"/>
    <p:sldId id="261" r:id="rId11"/>
    <p:sldId id="265"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4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4585A-500F-CC4D-A78D-70C5DE0F16B8}" type="datetimeFigureOut">
              <a:rPr lang="en-US" smtClean="0"/>
              <a:t>15-05-21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236D9-AF07-774C-9E91-64686D4F43E8}" type="slidenum">
              <a:rPr lang="en-US" smtClean="0"/>
              <a:t>‹#›</a:t>
            </a:fld>
            <a:endParaRPr lang="en-US"/>
          </a:p>
        </p:txBody>
      </p:sp>
    </p:spTree>
    <p:extLst>
      <p:ext uri="{BB962C8B-B14F-4D97-AF65-F5344CB8AC3E}">
        <p14:creationId xmlns:p14="http://schemas.microsoft.com/office/powerpoint/2010/main" val="3637814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Dichloro</a:t>
            </a:r>
            <a:r>
              <a:rPr lang="en-US" dirty="0" smtClean="0"/>
              <a:t> </a:t>
            </a:r>
            <a:r>
              <a:rPr lang="en-US" dirty="0" err="1" smtClean="0"/>
              <a:t>Diphenyl</a:t>
            </a:r>
            <a:r>
              <a:rPr lang="en-US" dirty="0" smtClean="0"/>
              <a:t> </a:t>
            </a:r>
            <a:r>
              <a:rPr lang="en-US" dirty="0" err="1" smtClean="0"/>
              <a:t>Trichloroethane</a:t>
            </a:r>
            <a:endParaRPr lang="en-US" smtClean="0"/>
          </a:p>
          <a:p>
            <a:endParaRPr lang="en-US"/>
          </a:p>
        </p:txBody>
      </p:sp>
      <p:sp>
        <p:nvSpPr>
          <p:cNvPr id="4" name="Slide Number Placeholder 3"/>
          <p:cNvSpPr>
            <a:spLocks noGrp="1"/>
          </p:cNvSpPr>
          <p:nvPr>
            <p:ph type="sldNum" sz="quarter" idx="10"/>
          </p:nvPr>
        </p:nvSpPr>
        <p:spPr/>
        <p:txBody>
          <a:bodyPr/>
          <a:lstStyle/>
          <a:p>
            <a:fld id="{492236D9-AF07-774C-9E91-64686D4F43E8}" type="slidenum">
              <a:rPr lang="en-US" smtClean="0"/>
              <a:t>2</a:t>
            </a:fld>
            <a:endParaRPr lang="en-US"/>
          </a:p>
        </p:txBody>
      </p:sp>
    </p:spTree>
    <p:extLst>
      <p:ext uri="{BB962C8B-B14F-4D97-AF65-F5344CB8AC3E}">
        <p14:creationId xmlns:p14="http://schemas.microsoft.com/office/powerpoint/2010/main" val="214490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948E528D-E549-2241-8A63-897B9F4CFD76}" type="datetimeFigureOut">
              <a:rPr lang="en-US" smtClean="0"/>
              <a:pPr/>
              <a:t>15-05-21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D1C59-B8FB-4BC6-84FE-FD700C7CFC4F}"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948E528D-E549-2241-8A63-897B9F4CFD76}" type="datetimeFigureOut">
              <a:rPr lang="en-US" smtClean="0"/>
              <a:pPr/>
              <a:t>15-05-21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E053B-2A11-1447-8E75-03EE5B5C35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E528D-E549-2241-8A63-897B9F4CFD76}" type="datetimeFigureOut">
              <a:rPr lang="en-US" smtClean="0"/>
              <a:pPr/>
              <a:t>15-05-21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E053B-2A11-1447-8E75-03EE5B5C359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CA"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48E528D-E549-2241-8A63-897B9F4CFD76}" type="datetimeFigureOut">
              <a:rPr lang="en-US" smtClean="0"/>
              <a:pPr/>
              <a:t>15-05-21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E053B-2A11-1447-8E75-03EE5B5C359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8E528D-E549-2241-8A63-897B9F4CFD76}" type="datetimeFigureOut">
              <a:rPr lang="en-US" smtClean="0"/>
              <a:pPr/>
              <a:t>15-05-21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E053B-2A11-1447-8E75-03EE5B5C3591}" type="slidenum">
              <a:rPr lang="en-US" smtClean="0"/>
              <a:pPr/>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CA"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948E528D-E549-2241-8A63-897B9F4CFD76}" type="datetimeFigureOut">
              <a:rPr lang="en-US" smtClean="0"/>
              <a:pPr/>
              <a:t>15-05-21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E053B-2A11-1447-8E75-03EE5B5C359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948E528D-E549-2241-8A63-897B9F4CFD76}" type="datetimeFigureOut">
              <a:rPr lang="en-US" smtClean="0"/>
              <a:pPr/>
              <a:t>15-05-21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E053B-2A11-1447-8E75-03EE5B5C35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948E528D-E549-2241-8A63-897B9F4CFD76}" type="datetimeFigureOut">
              <a:rPr lang="en-US" smtClean="0"/>
              <a:pPr/>
              <a:t>15-05-21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E053B-2A11-1447-8E75-03EE5B5C35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948E528D-E549-2241-8A63-897B9F4CFD76}" type="datetimeFigureOut">
              <a:rPr lang="en-US" smtClean="0"/>
              <a:pPr/>
              <a:t>15-05-21</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D8E053B-2A11-1447-8E75-03EE5B5C3591}" type="slidenum">
              <a:rPr lang="en-US" smtClean="0"/>
              <a:pPr/>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CA"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CA"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CA"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74CBEAF9-9E58-4CC8-A6FF-6DD8A58DEEA4}" type="datetimeFigureOut">
              <a:rPr lang="en-US" smtClean="0"/>
              <a:pPr/>
              <a:t>15-05-21</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kumimoji="0"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CA15C064-DD44-4CAC-873E-2D1F54821676}"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948E528D-E549-2241-8A63-897B9F4CFD76}" type="datetimeFigureOut">
              <a:rPr lang="en-US" smtClean="0"/>
              <a:pPr/>
              <a:t>15-05-21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E053B-2A11-1447-8E75-03EE5B5C35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948E528D-E549-2241-8A63-897B9F4CFD76}" type="datetimeFigureOut">
              <a:rPr lang="en-US" smtClean="0"/>
              <a:pPr/>
              <a:t>15-05-21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E053B-2A11-1447-8E75-03EE5B5C35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948E528D-E549-2241-8A63-897B9F4CFD76}" type="datetimeFigureOut">
              <a:rPr lang="en-US" smtClean="0"/>
              <a:pPr/>
              <a:t>15-05-21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E053B-2A11-1447-8E75-03EE5B5C3591}" type="slidenum">
              <a:rPr lang="en-US" smtClean="0"/>
              <a:pPr/>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948E528D-E549-2241-8A63-897B9F4CFD76}" type="datetimeFigureOut">
              <a:rPr lang="en-US" smtClean="0"/>
              <a:pPr/>
              <a:t>15-05-21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E053B-2A11-1447-8E75-03EE5B5C3591}" type="slidenum">
              <a:rPr lang="en-US" smtClean="0"/>
              <a:pPr/>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948E528D-E549-2241-8A63-897B9F4CFD76}" type="datetimeFigureOut">
              <a:rPr lang="en-US" smtClean="0"/>
              <a:pPr/>
              <a:t>15-05-21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E053B-2A11-1447-8E75-03EE5B5C3591}" type="slidenum">
              <a:rPr lang="en-US" smtClean="0"/>
              <a:pPr/>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948E528D-E549-2241-8A63-897B9F4CFD76}" type="datetimeFigureOut">
              <a:rPr lang="en-US" smtClean="0"/>
              <a:pPr/>
              <a:t>15-05-21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D8E053B-2A11-1447-8E75-03EE5B5C35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Bioaccumulation</a:t>
            </a:r>
            <a:endParaRPr lang="en-US" dirty="0"/>
          </a:p>
        </p:txBody>
      </p:sp>
      <p:sp>
        <p:nvSpPr>
          <p:cNvPr id="3" name="Subtitle 2"/>
          <p:cNvSpPr>
            <a:spLocks noGrp="1"/>
          </p:cNvSpPr>
          <p:nvPr>
            <p:ph type="subTitle" idx="1"/>
          </p:nvPr>
        </p:nvSpPr>
        <p:spPr/>
        <p:txBody>
          <a:bodyPr>
            <a:norm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rcury Fish.jpg"/>
          <p:cNvPicPr>
            <a:picLocks noGrp="1" noChangeAspect="1"/>
          </p:cNvPicPr>
          <p:nvPr>
            <p:ph idx="1"/>
          </p:nvPr>
        </p:nvPicPr>
        <p:blipFill>
          <a:blip r:embed="rId2"/>
          <a:srcRect l="-76198" r="-76198"/>
          <a:stretch>
            <a:fillRect/>
          </a:stretch>
        </p:blipFill>
        <p:spPr>
          <a:xfrm>
            <a:off x="-788022" y="314979"/>
            <a:ext cx="10577917" cy="62865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DDT</a:t>
            </a:r>
            <a:endParaRPr lang="en-US" dirty="0"/>
          </a:p>
        </p:txBody>
      </p:sp>
      <p:sp>
        <p:nvSpPr>
          <p:cNvPr id="6" name="Content Placeholder 5"/>
          <p:cNvSpPr>
            <a:spLocks noGrp="1"/>
          </p:cNvSpPr>
          <p:nvPr>
            <p:ph idx="1"/>
          </p:nvPr>
        </p:nvSpPr>
        <p:spPr/>
        <p:txBody>
          <a:bodyPr/>
          <a:lstStyle/>
          <a:p>
            <a:r>
              <a:rPr lang="en-US" dirty="0" smtClean="0"/>
              <a:t>At one time, DDT was probably the most commonly used pesticide in North America</a:t>
            </a:r>
          </a:p>
          <a:p>
            <a:r>
              <a:rPr lang="en-US" dirty="0" smtClean="0"/>
              <a:t>By the 70’s, more than 1 billion kilograms had been released into the environment.</a:t>
            </a:r>
          </a:p>
          <a:p>
            <a:r>
              <a:rPr lang="en-US" dirty="0" smtClean="0"/>
              <a:t>DDT was so popular because it’s a “one size fits all” pesticide – killing many different kinds of bugs.</a:t>
            </a:r>
          </a:p>
          <a:p>
            <a:r>
              <a:rPr lang="en-US" dirty="0" smtClean="0"/>
              <a:t>Therefore, for farmers, DDT was the most efficient pesticide they could use.</a:t>
            </a:r>
            <a:endParaRPr lang="en-US" dirty="0"/>
          </a:p>
        </p:txBody>
      </p:sp>
    </p:spTree>
    <p:extLst>
      <p:ext uri="{BB962C8B-B14F-4D97-AF65-F5344CB8AC3E}">
        <p14:creationId xmlns:p14="http://schemas.microsoft.com/office/powerpoint/2010/main" val="20658644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DDT doesn’t just kill bugs, it’s harmful to all kinds of creatures, especially birds.</a:t>
            </a:r>
          </a:p>
          <a:p>
            <a:r>
              <a:rPr lang="en-US" dirty="0" smtClean="0"/>
              <a:t>DDT affected the egg shells of birds. Normal egg shells are quite thick allowing adult birds to sit on them and incubate them.</a:t>
            </a:r>
          </a:p>
          <a:p>
            <a:r>
              <a:rPr lang="en-US" dirty="0" smtClean="0"/>
              <a:t>DDT made the egg shells thinner, so they cracked and broke when the adult birds sat on them to incubate them.</a:t>
            </a:r>
          </a:p>
          <a:p>
            <a:r>
              <a:rPr lang="en-US" dirty="0" smtClean="0"/>
              <a:t>Therefore, the populations of many different species of birds declined.</a:t>
            </a:r>
            <a:endParaRPr lang="en-US" dirty="0"/>
          </a:p>
        </p:txBody>
      </p:sp>
    </p:spTree>
    <p:extLst>
      <p:ext uri="{BB962C8B-B14F-4D97-AF65-F5344CB8AC3E}">
        <p14:creationId xmlns:p14="http://schemas.microsoft.com/office/powerpoint/2010/main" val="26087668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Harmful Effects</a:t>
            </a:r>
            <a:endParaRPr lang="en-US" dirty="0"/>
          </a:p>
        </p:txBody>
      </p:sp>
      <p:sp>
        <p:nvSpPr>
          <p:cNvPr id="3" name="Content Placeholder 2"/>
          <p:cNvSpPr>
            <a:spLocks noGrp="1"/>
          </p:cNvSpPr>
          <p:nvPr>
            <p:ph idx="1"/>
          </p:nvPr>
        </p:nvSpPr>
        <p:spPr/>
        <p:txBody>
          <a:bodyPr/>
          <a:lstStyle/>
          <a:p>
            <a:r>
              <a:rPr lang="en-US" dirty="0" smtClean="0"/>
              <a:t>Some bird populations declined more than others.</a:t>
            </a:r>
          </a:p>
          <a:p>
            <a:r>
              <a:rPr lang="en-US" dirty="0" smtClean="0"/>
              <a:t>The birds that were most affected by DDT were the ones at the top of the food chain.</a:t>
            </a:r>
          </a:p>
          <a:p>
            <a:r>
              <a:rPr lang="en-US" dirty="0" smtClean="0"/>
              <a:t>DDT is called a “persistent chemical” meaning that it stays around in the environment for a long time. It can persist in water for as long as 150 years! It stays in the tissues of all the animals that ingest it, so it becomes more concentrated as it goes up the food chain.</a:t>
            </a:r>
            <a:endParaRPr lang="en-US" dirty="0"/>
          </a:p>
        </p:txBody>
      </p:sp>
    </p:spTree>
    <p:extLst>
      <p:ext uri="{BB962C8B-B14F-4D97-AF65-F5344CB8AC3E}">
        <p14:creationId xmlns:p14="http://schemas.microsoft.com/office/powerpoint/2010/main" val="34878331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Optimism…</a:t>
            </a:r>
            <a:endParaRPr lang="en-US" dirty="0"/>
          </a:p>
        </p:txBody>
      </p:sp>
      <p:sp>
        <p:nvSpPr>
          <p:cNvPr id="3" name="Content Placeholder 2"/>
          <p:cNvSpPr>
            <a:spLocks noGrp="1"/>
          </p:cNvSpPr>
          <p:nvPr>
            <p:ph idx="1"/>
          </p:nvPr>
        </p:nvSpPr>
        <p:spPr/>
        <p:txBody>
          <a:bodyPr/>
          <a:lstStyle/>
          <a:p>
            <a:r>
              <a:rPr lang="en-US" dirty="0" smtClean="0"/>
              <a:t>DDT was banned in 1969 for its harmful effects. It still exists in the atmosphere and is still </a:t>
            </a:r>
            <a:r>
              <a:rPr lang="en-US" dirty="0" err="1" smtClean="0"/>
              <a:t>bioaccumulating</a:t>
            </a:r>
            <a:r>
              <a:rPr lang="en-US" dirty="0" smtClean="0"/>
              <a:t>, but things are getting better.</a:t>
            </a:r>
          </a:p>
          <a:p>
            <a:r>
              <a:rPr lang="en-US" dirty="0"/>
              <a:t>T</a:t>
            </a:r>
            <a:r>
              <a:rPr lang="en-US" dirty="0" smtClean="0"/>
              <a:t>he levels of DDT in herring gulls are at 10% of what they were 25 years ago.</a:t>
            </a:r>
            <a:endParaRPr lang="en-US" dirty="0"/>
          </a:p>
        </p:txBody>
      </p:sp>
      <p:pic>
        <p:nvPicPr>
          <p:cNvPr id="4" name="Picture 3"/>
          <p:cNvPicPr>
            <a:picLocks noChangeAspect="1"/>
          </p:cNvPicPr>
          <p:nvPr/>
        </p:nvPicPr>
        <p:blipFill>
          <a:blip r:embed="rId2"/>
          <a:stretch>
            <a:fillRect/>
          </a:stretch>
        </p:blipFill>
        <p:spPr>
          <a:xfrm>
            <a:off x="4545479" y="3556000"/>
            <a:ext cx="4071144" cy="2921000"/>
          </a:xfrm>
          <a:prstGeom prst="rect">
            <a:avLst/>
          </a:prstGeom>
        </p:spPr>
      </p:pic>
    </p:spTree>
    <p:extLst>
      <p:ext uri="{BB962C8B-B14F-4D97-AF65-F5344CB8AC3E}">
        <p14:creationId xmlns:p14="http://schemas.microsoft.com/office/powerpoint/2010/main" val="40959458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Bioaccumulation</a:t>
            </a:r>
            <a:endParaRPr lang="en-US" dirty="0"/>
          </a:p>
        </p:txBody>
      </p:sp>
      <p:sp>
        <p:nvSpPr>
          <p:cNvPr id="3" name="Content Placeholder 2"/>
          <p:cNvSpPr>
            <a:spLocks noGrp="1"/>
          </p:cNvSpPr>
          <p:nvPr>
            <p:ph idx="1"/>
          </p:nvPr>
        </p:nvSpPr>
        <p:spPr/>
        <p:txBody>
          <a:bodyPr/>
          <a:lstStyle/>
          <a:p>
            <a:r>
              <a:rPr lang="en-US" dirty="0" smtClean="0"/>
              <a:t>Accumulation of chemicals in an ecosystem</a:t>
            </a:r>
          </a:p>
          <a:p>
            <a:r>
              <a:rPr lang="en-US" dirty="0" smtClean="0"/>
              <a:t>Higher and higher concentrations accumulate in organisms</a:t>
            </a:r>
          </a:p>
          <a:p>
            <a:r>
              <a:rPr lang="en-US" dirty="0" smtClean="0"/>
              <a:t>Chemicals ingested but cannot be broken down</a:t>
            </a:r>
          </a:p>
          <a:p>
            <a:r>
              <a:rPr lang="en-US" dirty="0" smtClean="0"/>
              <a:t>Occurs through several levels of food chain</a:t>
            </a:r>
          </a:p>
          <a:p>
            <a:r>
              <a:rPr lang="en-US" dirty="0" smtClean="0"/>
              <a:t>Example: DDT- an insecticide (used to kill insects)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oaccumulation1.gif"/>
          <p:cNvPicPr>
            <a:picLocks noGrp="1" noChangeAspect="1"/>
          </p:cNvPicPr>
          <p:nvPr>
            <p:ph idx="1"/>
          </p:nvPr>
        </p:nvPicPr>
        <p:blipFill>
          <a:blip r:embed="rId2"/>
          <a:srcRect l="-43890" r="-43890"/>
          <a:stretch>
            <a:fillRect/>
          </a:stretch>
        </p:blipFill>
        <p:spPr>
          <a:xfrm>
            <a:off x="-365414" y="772747"/>
            <a:ext cx="9509414" cy="56515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oaccumulation2.jpg"/>
          <p:cNvPicPr>
            <a:picLocks noGrp="1" noChangeAspect="1"/>
          </p:cNvPicPr>
          <p:nvPr>
            <p:ph idx="1"/>
          </p:nvPr>
        </p:nvPicPr>
        <p:blipFill>
          <a:blip r:embed="rId2"/>
          <a:srcRect l="-48582" r="-48582"/>
          <a:stretch>
            <a:fillRect/>
          </a:stretch>
        </p:blipFill>
        <p:spPr>
          <a:xfrm>
            <a:off x="-380989" y="561104"/>
            <a:ext cx="9840653" cy="58483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537245"/>
            <a:ext cx="7691719" cy="5621508"/>
          </a:xfrm>
        </p:spPr>
        <p:txBody>
          <a:bodyPr/>
          <a:lstStyle/>
          <a:p>
            <a:r>
              <a:rPr lang="en-US" dirty="0" smtClean="0"/>
              <a:t>Bioaccumulation, </a:t>
            </a:r>
            <a:r>
              <a:rPr lang="en-US" dirty="0" err="1" smtClean="0"/>
              <a:t>Biomagnification</a:t>
            </a:r>
            <a:r>
              <a:rPr lang="en-US" dirty="0" smtClean="0"/>
              <a:t>, </a:t>
            </a:r>
            <a:r>
              <a:rPr lang="en-US" dirty="0" err="1" smtClean="0"/>
              <a:t>Bioamplification</a:t>
            </a:r>
            <a:r>
              <a:rPr lang="en-US" dirty="0" smtClean="0"/>
              <a:t> (3 words, same meaning).</a:t>
            </a:r>
          </a:p>
          <a:p>
            <a:r>
              <a:rPr lang="en-US" dirty="0" smtClean="0"/>
              <a:t>Long lived: the longer it remains in an environment, the greater the chance it will be consumed by an organism.</a:t>
            </a:r>
          </a:p>
          <a:p>
            <a:r>
              <a:rPr lang="en-US" dirty="0" smtClean="0"/>
              <a:t>Fat Soluble: Remains in the body because it stays in fatty tissues.</a:t>
            </a:r>
          </a:p>
          <a:p>
            <a:pPr>
              <a:buNone/>
            </a:pPr>
            <a:endParaRPr lang="en-US" dirty="0" smtClean="0"/>
          </a:p>
        </p:txBody>
      </p:sp>
      <p:pic>
        <p:nvPicPr>
          <p:cNvPr id="5" name="Picture 4"/>
          <p:cNvPicPr>
            <a:picLocks noChangeAspect="1"/>
          </p:cNvPicPr>
          <p:nvPr/>
        </p:nvPicPr>
        <p:blipFill>
          <a:blip r:embed="rId2"/>
          <a:stretch>
            <a:fillRect/>
          </a:stretch>
        </p:blipFill>
        <p:spPr>
          <a:xfrm>
            <a:off x="4377765" y="3496234"/>
            <a:ext cx="4818523" cy="33617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in Fish</a:t>
            </a:r>
            <a:endParaRPr lang="en-US" dirty="0"/>
          </a:p>
        </p:txBody>
      </p:sp>
      <p:sp>
        <p:nvSpPr>
          <p:cNvPr id="3" name="Content Placeholder 2"/>
          <p:cNvSpPr>
            <a:spLocks noGrp="1"/>
          </p:cNvSpPr>
          <p:nvPr>
            <p:ph idx="1"/>
          </p:nvPr>
        </p:nvSpPr>
        <p:spPr>
          <a:xfrm>
            <a:off x="726142" y="1586753"/>
            <a:ext cx="4662978" cy="4571999"/>
          </a:xfrm>
        </p:spPr>
        <p:txBody>
          <a:bodyPr>
            <a:normAutofit fontScale="85000" lnSpcReduction="20000"/>
          </a:bodyPr>
          <a:lstStyle/>
          <a:p>
            <a:r>
              <a:rPr lang="en-US" dirty="0" err="1" smtClean="0"/>
              <a:t>Methylmercury</a:t>
            </a:r>
            <a:r>
              <a:rPr lang="en-US" dirty="0" smtClean="0"/>
              <a:t> in the water and sediment is taken up by tiny animals and plants known as plankton.</a:t>
            </a:r>
          </a:p>
          <a:p>
            <a:r>
              <a:rPr lang="en-US" dirty="0" smtClean="0"/>
              <a:t>Small fish eat large quantities of plankton over time.</a:t>
            </a:r>
          </a:p>
          <a:p>
            <a:r>
              <a:rPr lang="en-US" dirty="0" smtClean="0"/>
              <a:t>Large predatory fish consume many smaller fish, accumulating </a:t>
            </a:r>
            <a:r>
              <a:rPr lang="en-US" dirty="0" err="1" smtClean="0"/>
              <a:t>methylmercury</a:t>
            </a:r>
            <a:r>
              <a:rPr lang="en-US" dirty="0" smtClean="0"/>
              <a:t> in their tissues. The older and larger the fish, the greater the potential for high mercury levels in their bodies.</a:t>
            </a:r>
          </a:p>
          <a:p>
            <a:r>
              <a:rPr lang="en-US" dirty="0" smtClean="0"/>
              <a:t>Fish are caught and eaten by humans and animals, causing </a:t>
            </a:r>
            <a:r>
              <a:rPr lang="en-US" dirty="0" err="1" smtClean="0"/>
              <a:t>methylmercury</a:t>
            </a:r>
            <a:r>
              <a:rPr lang="en-US" dirty="0" smtClean="0"/>
              <a:t> to accumulate in their tissues.</a:t>
            </a:r>
            <a:endParaRPr lang="en-US" dirty="0"/>
          </a:p>
        </p:txBody>
      </p:sp>
      <p:pic>
        <p:nvPicPr>
          <p:cNvPr id="4" name="Picture 3" descr="Mercury in Fish.gif"/>
          <p:cNvPicPr>
            <a:picLocks noChangeAspect="1"/>
          </p:cNvPicPr>
          <p:nvPr/>
        </p:nvPicPr>
        <p:blipFill>
          <a:blip r:embed="rId2"/>
          <a:stretch>
            <a:fillRect/>
          </a:stretch>
        </p:blipFill>
        <p:spPr>
          <a:xfrm>
            <a:off x="5758971" y="1457979"/>
            <a:ext cx="3238500" cy="444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omag of Methylmercury.jpg"/>
          <p:cNvPicPr>
            <a:picLocks noGrp="1" noChangeAspect="1"/>
          </p:cNvPicPr>
          <p:nvPr>
            <p:ph idx="1"/>
          </p:nvPr>
        </p:nvPicPr>
        <p:blipFill>
          <a:blip r:embed="rId2"/>
          <a:srcRect l="-10799" r="-10799"/>
          <a:stretch>
            <a:fillRect/>
          </a:stretch>
        </p:blipFill>
        <p:spPr>
          <a:xfrm>
            <a:off x="286544" y="1016948"/>
            <a:ext cx="8575965" cy="509676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half" idx="1"/>
          </p:nvPr>
        </p:nvSpPr>
        <p:spPr/>
        <p:txBody>
          <a:bodyPr>
            <a:noAutofit/>
          </a:bodyPr>
          <a:lstStyle/>
          <a:p>
            <a:r>
              <a:rPr lang="en-US" sz="1800" dirty="0" smtClean="0"/>
              <a:t>Water contains 1 part per billion (ppb) DDT – 1 molecule DDT for every billion of water</a:t>
            </a:r>
          </a:p>
          <a:p>
            <a:r>
              <a:rPr lang="en-US" sz="1800" dirty="0" smtClean="0"/>
              <a:t>Producers (phytoplankton) absorb small amounts of toxins – 1 part per million (</a:t>
            </a:r>
            <a:r>
              <a:rPr lang="en-US" sz="1800" dirty="0" err="1" smtClean="0"/>
              <a:t>ppm</a:t>
            </a:r>
            <a:r>
              <a:rPr lang="en-US" sz="1800" dirty="0" smtClean="0"/>
              <a:t>)</a:t>
            </a:r>
          </a:p>
          <a:p>
            <a:r>
              <a:rPr lang="en-US" sz="1800" dirty="0" smtClean="0"/>
              <a:t>Primary Consumers (zooplankton) eat the affected producers and consume higher levels of toxins – 10ppm</a:t>
            </a:r>
          </a:p>
          <a:p>
            <a:r>
              <a:rPr lang="en-US" sz="1800" dirty="0" smtClean="0"/>
              <a:t>Secondary Consumers (salmon) then eat the affected herbivores, and consume even greater levels of toxins – 100 </a:t>
            </a:r>
            <a:r>
              <a:rPr lang="en-US" sz="1800" dirty="0" err="1" smtClean="0"/>
              <a:t>ppm</a:t>
            </a:r>
            <a:endParaRPr lang="en-US" sz="1800" dirty="0"/>
          </a:p>
        </p:txBody>
      </p:sp>
      <p:sp>
        <p:nvSpPr>
          <p:cNvPr id="4" name="Content Placeholder 3"/>
          <p:cNvSpPr>
            <a:spLocks noGrp="1"/>
          </p:cNvSpPr>
          <p:nvPr>
            <p:ph sz="half" idx="2"/>
          </p:nvPr>
        </p:nvSpPr>
        <p:spPr/>
        <p:txBody>
          <a:bodyPr>
            <a:normAutofit/>
          </a:bodyPr>
          <a:lstStyle/>
          <a:p>
            <a:r>
              <a:rPr lang="en-US" sz="2571" dirty="0" smtClean="0"/>
              <a:t>Finally at the top of the food chain, top consumers (orcas) are eating highly affected consumers and obtain the highest levels of toxins – 1000ppm</a:t>
            </a:r>
          </a:p>
          <a:p>
            <a:r>
              <a:rPr lang="en-US" sz="2571" dirty="0" smtClean="0"/>
              <a:t>Humans eat fish for dinner - ???</a:t>
            </a:r>
            <a:r>
              <a:rPr lang="en-US" sz="2571" dirty="0" err="1" smtClean="0"/>
              <a:t>ppm</a:t>
            </a:r>
            <a:endParaRPr lang="en-US" sz="2571" dirty="0" smtClean="0"/>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oaccumulation3.png"/>
          <p:cNvPicPr/>
          <p:nvPr/>
        </p:nvPicPr>
        <p:blipFill>
          <a:blip r:embed="rId2"/>
          <a:stretch>
            <a:fillRect/>
          </a:stretch>
        </p:blipFill>
        <p:spPr>
          <a:xfrm>
            <a:off x="1662953" y="314979"/>
            <a:ext cx="5679142" cy="6335059"/>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154</TotalTime>
  <Words>579</Words>
  <Application>Microsoft Macintosh PowerPoint</Application>
  <PresentationFormat>On-screen Show (4:3)</PresentationFormat>
  <Paragraphs>41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Venture</vt:lpstr>
      <vt:lpstr>Bioaccumulation</vt:lpstr>
      <vt:lpstr>Bioaccumulation</vt:lpstr>
      <vt:lpstr>PowerPoint Presentation</vt:lpstr>
      <vt:lpstr>PowerPoint Presentation</vt:lpstr>
      <vt:lpstr>PowerPoint Presentation</vt:lpstr>
      <vt:lpstr>Mercury in Fish</vt:lpstr>
      <vt:lpstr>PowerPoint Presentation</vt:lpstr>
      <vt:lpstr>Example!</vt:lpstr>
      <vt:lpstr>PowerPoint Presentation</vt:lpstr>
      <vt:lpstr>PowerPoint Presentation</vt:lpstr>
      <vt:lpstr>DDT</vt:lpstr>
      <vt:lpstr>Problem!</vt:lpstr>
      <vt:lpstr>Harmful Effects</vt:lpstr>
      <vt:lpstr>Call for Optimism…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Bioaccumulation</dc:title>
  <dc:creator>Carla Jackson</dc:creator>
  <cp:lastModifiedBy>Jeremy Barnes</cp:lastModifiedBy>
  <cp:revision>16</cp:revision>
  <dcterms:created xsi:type="dcterms:W3CDTF">2013-10-23T18:43:16Z</dcterms:created>
  <dcterms:modified xsi:type="dcterms:W3CDTF">2015-05-22T01:37:52Z</dcterms:modified>
</cp:coreProperties>
</file>